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256" r:id="rId2"/>
    <p:sldId id="259" r:id="rId3"/>
    <p:sldId id="265" r:id="rId4"/>
    <p:sldId id="267" r:id="rId5"/>
    <p:sldId id="258" r:id="rId6"/>
    <p:sldId id="260" r:id="rId7"/>
    <p:sldId id="261" r:id="rId8"/>
    <p:sldId id="262" r:id="rId9"/>
    <p:sldId id="263" r:id="rId10"/>
    <p:sldId id="274" r:id="rId11"/>
    <p:sldId id="276" r:id="rId12"/>
    <p:sldId id="266" r:id="rId13"/>
    <p:sldId id="283" r:id="rId14"/>
    <p:sldId id="264" r:id="rId15"/>
    <p:sldId id="270" r:id="rId16"/>
    <p:sldId id="272" r:id="rId17"/>
    <p:sldId id="273" r:id="rId18"/>
    <p:sldId id="277" r:id="rId19"/>
    <p:sldId id="271" r:id="rId20"/>
    <p:sldId id="285" r:id="rId21"/>
    <p:sldId id="268" r:id="rId22"/>
    <p:sldId id="269" r:id="rId23"/>
    <p:sldId id="280" r:id="rId24"/>
    <p:sldId id="282" r:id="rId25"/>
    <p:sldId id="284" r:id="rId26"/>
    <p:sldId id="278" r:id="rId27"/>
    <p:sldId id="279" r:id="rId2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56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3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3D151-F968-46F4-84C2-6A290D6EB804}" type="datetimeFigureOut">
              <a:rPr kumimoji="1" lang="ja-JP" altLang="en-US" smtClean="0"/>
              <a:t>2016/6/17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FE4F1F-9801-4132-B5CE-E3E66C8257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81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E4F1F-9801-4132-B5CE-E3E66C8257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087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E4F1F-9801-4132-B5CE-E3E66C8257F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922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E4F1F-9801-4132-B5CE-E3E66C8257FB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043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E4F1F-9801-4132-B5CE-E3E66C8257FB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6962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2016/6/18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待ち行列チュートリアル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1AD-4F2C-428E-A84C-EB9916FA2C4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866" y="5584672"/>
            <a:ext cx="4326268" cy="57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201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2016/6/18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待ち行列チュートリアル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1AD-4F2C-428E-A84C-EB9916FA2C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23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2016/6/18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待ち行列チュートリアル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1AD-4F2C-428E-A84C-EB9916FA2C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157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 altLang="ja-JP" smtClean="0"/>
              <a:t>2016/6/18</a:t>
            </a: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待ち行列チュートリアル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F7EBD1AD-4F2C-428E-A84C-EB9916FA2C4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1690689"/>
            <a:ext cx="8515350" cy="134936"/>
          </a:xfrm>
          <a:prstGeom prst="rect">
            <a:avLst/>
          </a:prstGeom>
          <a:solidFill>
            <a:srgbClr val="2D56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578" y="149931"/>
            <a:ext cx="1405939" cy="43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928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2016/6/18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待ち行列チュートリアル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1AD-4F2C-428E-A84C-EB9916FA2C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78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2016/6/18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待ち行列チュートリアル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1AD-4F2C-428E-A84C-EB9916FA2C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555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2016/6/18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待ち行列チュートリアル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1AD-4F2C-428E-A84C-EB9916FA2C4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1690689"/>
            <a:ext cx="8515350" cy="134936"/>
          </a:xfrm>
          <a:prstGeom prst="rect">
            <a:avLst/>
          </a:prstGeom>
          <a:solidFill>
            <a:srgbClr val="2D56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578" y="149931"/>
            <a:ext cx="1405939" cy="43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84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2016/6/18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待ち行列チュートリアル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1AD-4F2C-428E-A84C-EB9916FA2C4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正方形/長方形 5"/>
          <p:cNvSpPr/>
          <p:nvPr userDrawn="1"/>
        </p:nvSpPr>
        <p:spPr>
          <a:xfrm>
            <a:off x="0" y="1690689"/>
            <a:ext cx="8515350" cy="134936"/>
          </a:xfrm>
          <a:prstGeom prst="rect">
            <a:avLst/>
          </a:prstGeom>
          <a:solidFill>
            <a:srgbClr val="2D56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578" y="149931"/>
            <a:ext cx="1405939" cy="43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021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2016/6/18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待ち行列チュートリアル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1AD-4F2C-428E-A84C-EB9916FA2C4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578" y="149931"/>
            <a:ext cx="1405939" cy="43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512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2016/6/18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待ち行列チュートリアル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1AD-4F2C-428E-A84C-EB9916FA2C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868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2016/6/18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待ち行列チュートリアル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1AD-4F2C-428E-A84C-EB9916FA2C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067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2016/6/18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 smtClean="0"/>
              <a:t>待ち行列チュートリアル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BD1AD-4F2C-428E-A84C-EB9916FA2C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22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ブラウザで見る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待ち行列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/>
              <a:t>シミュレーション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藤本　衡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523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離散型シミュレーションとしての待ち行列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連続型の方が直感的な気もするが</a:t>
            </a:r>
            <a:endParaRPr kumimoji="1" lang="en-US" altLang="ja-JP" dirty="0" smtClean="0"/>
          </a:p>
          <a:p>
            <a:r>
              <a:rPr lang="ja-JP" altLang="en-US" dirty="0" smtClean="0"/>
              <a:t>待ち行列で起きるイベント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到着（客数が増える）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サービス終了＝退去（客数が減る）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そのほか（割り込み、窓口休憩、</a:t>
            </a:r>
            <a:r>
              <a:rPr kumimoji="1" lang="en-US" altLang="ja-JP" dirty="0" smtClean="0"/>
              <a:t>etc.</a:t>
            </a:r>
            <a:r>
              <a:rPr kumimoji="1" lang="ja-JP" altLang="en-US" dirty="0" smtClean="0"/>
              <a:t>）→今は無視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待ち行列チュートリアル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2016/6/18</a:t>
            </a:r>
            <a:endParaRPr lang="ja-JP" altLang="en-US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1AD-4F2C-428E-A84C-EB9916FA2C40}" type="slidenum">
              <a:rPr lang="ja-JP" altLang="en-US" smtClean="0"/>
              <a:pPr/>
              <a:t>10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778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雲 23"/>
          <p:cNvSpPr/>
          <p:nvPr/>
        </p:nvSpPr>
        <p:spPr>
          <a:xfrm>
            <a:off x="126993" y="1935696"/>
            <a:ext cx="2537061" cy="1744575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イベントの発生</a:t>
            </a:r>
            <a:r>
              <a:rPr lang="ja-JP" altLang="en-US" dirty="0" smtClean="0"/>
              <a:t>と処理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949330" y="3768597"/>
            <a:ext cx="761119" cy="8668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710449" y="3768597"/>
            <a:ext cx="761119" cy="8668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471568" y="3768597"/>
            <a:ext cx="761119" cy="8668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232687" y="3768597"/>
            <a:ext cx="761119" cy="8668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6654503" y="2156505"/>
            <a:ext cx="1025396" cy="104653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6654503" y="3286731"/>
            <a:ext cx="1025396" cy="104653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6654503" y="5348096"/>
            <a:ext cx="1025396" cy="104653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944" y="3799115"/>
            <a:ext cx="560580" cy="805793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923" y="2271904"/>
            <a:ext cx="500556" cy="775274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401" y="3810000"/>
            <a:ext cx="441801" cy="805793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218" y="3365700"/>
            <a:ext cx="665966" cy="805793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899" y="5468468"/>
            <a:ext cx="560580" cy="805793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24" y="2203181"/>
            <a:ext cx="565944" cy="604803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301" y="2203181"/>
            <a:ext cx="653899" cy="393704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648" y="2696647"/>
            <a:ext cx="329440" cy="600860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200" y="2446086"/>
            <a:ext cx="418011" cy="600860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735" y="2527787"/>
            <a:ext cx="379808" cy="588257"/>
          </a:xfrm>
          <a:prstGeom prst="rect">
            <a:avLst/>
          </a:prstGeom>
        </p:spPr>
      </p:pic>
      <p:sp>
        <p:nvSpPr>
          <p:cNvPr id="25" name="曲折矢印 24"/>
          <p:cNvSpPr/>
          <p:nvPr/>
        </p:nvSpPr>
        <p:spPr>
          <a:xfrm flipV="1">
            <a:off x="1277196" y="3661997"/>
            <a:ext cx="1469738" cy="68576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65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27" name="カギ線コネクタ 26"/>
          <p:cNvCxnSpPr>
            <a:stCxn id="7" idx="3"/>
            <a:endCxn id="8" idx="2"/>
          </p:cNvCxnSpPr>
          <p:nvPr/>
        </p:nvCxnSpPr>
        <p:spPr>
          <a:xfrm flipV="1">
            <a:off x="5993806" y="2679774"/>
            <a:ext cx="660697" cy="1522238"/>
          </a:xfrm>
          <a:prstGeom prst="bentConnector3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カギ線コネクタ 27"/>
          <p:cNvCxnSpPr>
            <a:stCxn id="7" idx="3"/>
            <a:endCxn id="9" idx="2"/>
          </p:cNvCxnSpPr>
          <p:nvPr/>
        </p:nvCxnSpPr>
        <p:spPr>
          <a:xfrm flipV="1">
            <a:off x="5993806" y="3810000"/>
            <a:ext cx="660697" cy="392012"/>
          </a:xfrm>
          <a:prstGeom prst="bentConnector3">
            <a:avLst>
              <a:gd name="adj1" fmla="val 50000"/>
            </a:avLst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カギ線コネクタ 30"/>
          <p:cNvCxnSpPr>
            <a:stCxn id="7" idx="3"/>
            <a:endCxn id="10" idx="2"/>
          </p:cNvCxnSpPr>
          <p:nvPr/>
        </p:nvCxnSpPr>
        <p:spPr>
          <a:xfrm>
            <a:off x="5993806" y="4202012"/>
            <a:ext cx="660697" cy="1669353"/>
          </a:xfrm>
          <a:prstGeom prst="bentConnector3">
            <a:avLst>
              <a:gd name="adj1" fmla="val 50000"/>
            </a:avLst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>
            <a:stCxn id="8" idx="6"/>
          </p:cNvCxnSpPr>
          <p:nvPr/>
        </p:nvCxnSpPr>
        <p:spPr>
          <a:xfrm>
            <a:off x="7679899" y="2679774"/>
            <a:ext cx="618413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 flipV="1">
            <a:off x="7679899" y="3809999"/>
            <a:ext cx="660697" cy="4094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 flipV="1">
            <a:off x="7669327" y="5871364"/>
            <a:ext cx="660697" cy="1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7168899" y="4503289"/>
            <a:ext cx="0" cy="724120"/>
          </a:xfrm>
          <a:prstGeom prst="line">
            <a:avLst/>
          </a:prstGeom>
          <a:ln w="1270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八角形 33"/>
          <p:cNvSpPr/>
          <p:nvPr/>
        </p:nvSpPr>
        <p:spPr>
          <a:xfrm>
            <a:off x="313681" y="3862539"/>
            <a:ext cx="1083563" cy="350357"/>
          </a:xfrm>
          <a:prstGeom prst="oct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7</a:t>
            </a:r>
            <a:r>
              <a:rPr kumimoji="1" lang="en-US" altLang="ja-JP" sz="2400" dirty="0" smtClean="0"/>
              <a:t>.81</a:t>
            </a:r>
            <a:endParaRPr kumimoji="1" lang="ja-JP" altLang="en-US" sz="2400" dirty="0"/>
          </a:p>
        </p:txBody>
      </p:sp>
      <p:sp>
        <p:nvSpPr>
          <p:cNvPr id="35" name="八角形 34"/>
          <p:cNvSpPr/>
          <p:nvPr/>
        </p:nvSpPr>
        <p:spPr>
          <a:xfrm>
            <a:off x="7407585" y="1951519"/>
            <a:ext cx="1107765" cy="317217"/>
          </a:xfrm>
          <a:prstGeom prst="oct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9.62</a:t>
            </a:r>
            <a:endParaRPr kumimoji="1" lang="ja-JP" altLang="en-US" sz="2400" dirty="0"/>
          </a:p>
        </p:txBody>
      </p:sp>
      <p:sp>
        <p:nvSpPr>
          <p:cNvPr id="36" name="八角形 35"/>
          <p:cNvSpPr/>
          <p:nvPr/>
        </p:nvSpPr>
        <p:spPr>
          <a:xfrm>
            <a:off x="7462835" y="3089746"/>
            <a:ext cx="1154958" cy="332754"/>
          </a:xfrm>
          <a:prstGeom prst="oct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5.43</a:t>
            </a:r>
            <a:endParaRPr kumimoji="1" lang="ja-JP" altLang="en-US" sz="2400" dirty="0"/>
          </a:p>
        </p:txBody>
      </p:sp>
      <p:sp>
        <p:nvSpPr>
          <p:cNvPr id="37" name="八角形 36"/>
          <p:cNvSpPr/>
          <p:nvPr/>
        </p:nvSpPr>
        <p:spPr>
          <a:xfrm>
            <a:off x="7446989" y="5147402"/>
            <a:ext cx="1105372" cy="349419"/>
          </a:xfrm>
          <a:prstGeom prst="oct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6.20</a:t>
            </a:r>
            <a:endParaRPr kumimoji="1" lang="ja-JP" altLang="en-US" sz="2400" dirty="0"/>
          </a:p>
        </p:txBody>
      </p:sp>
      <p:sp>
        <p:nvSpPr>
          <p:cNvPr id="39" name="正方形/長方形 38"/>
          <p:cNvSpPr/>
          <p:nvPr/>
        </p:nvSpPr>
        <p:spPr>
          <a:xfrm>
            <a:off x="36991" y="1562904"/>
            <a:ext cx="5999099" cy="209210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dirty="0"/>
              <a:t>窓口</a:t>
            </a:r>
            <a:r>
              <a:rPr lang="ja-JP" altLang="en-US" dirty="0" smtClean="0"/>
              <a:t>の客は残り</a:t>
            </a:r>
            <a:r>
              <a:rPr lang="ja-JP" altLang="en-US" dirty="0"/>
              <a:t>サービス時間のタイマーを持つ</a:t>
            </a:r>
            <a:endParaRPr lang="en-US" altLang="ja-JP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dirty="0"/>
              <a:t>次の客の到着までの残り時間タイマー</a:t>
            </a:r>
            <a:endParaRPr lang="en-US" altLang="ja-JP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dirty="0"/>
              <a:t>最も小さいタイマーの値が次の</a:t>
            </a:r>
            <a:r>
              <a:rPr lang="ja-JP" altLang="en-US" dirty="0" smtClean="0"/>
              <a:t>イベントまでの時間間隔</a:t>
            </a:r>
            <a:endParaRPr lang="en-US" altLang="ja-JP" dirty="0" smtClean="0"/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ja-JP" altLang="en-US" dirty="0"/>
              <a:t>到着</a:t>
            </a:r>
            <a:r>
              <a:rPr lang="ja-JP" altLang="en-US" dirty="0" smtClean="0"/>
              <a:t>なら客数増、退去なら客数減</a:t>
            </a:r>
            <a:endParaRPr lang="en-US" altLang="ja-JP" dirty="0"/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ja-JP" altLang="en-US" dirty="0" smtClean="0"/>
              <a:t>他のタイマーの値を差し引く</a:t>
            </a:r>
            <a:endParaRPr lang="en-US" altLang="ja-JP" dirty="0" smtClean="0"/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ja-JP" altLang="en-US" dirty="0" smtClean="0"/>
              <a:t>待ち客がいれば対応するタイマーの値を再生成</a:t>
            </a:r>
            <a:endParaRPr lang="en-US" altLang="ja-JP" dirty="0" smtClean="0"/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ja-JP" altLang="en-US" dirty="0" smtClean="0"/>
              <a:t>待ち客がいなければタイマーを無視</a:t>
            </a:r>
            <a:endParaRPr lang="en-US" altLang="ja-JP" dirty="0" smtClean="0"/>
          </a:p>
        </p:txBody>
      </p:sp>
      <p:sp>
        <p:nvSpPr>
          <p:cNvPr id="40" name="八角形 39"/>
          <p:cNvSpPr/>
          <p:nvPr/>
        </p:nvSpPr>
        <p:spPr>
          <a:xfrm>
            <a:off x="570879" y="4147646"/>
            <a:ext cx="1083563" cy="350357"/>
          </a:xfrm>
          <a:prstGeom prst="octagon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6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2.38</a:t>
            </a:r>
            <a:endParaRPr kumimoji="1" lang="ja-JP" altLang="en-US" sz="2400" dirty="0"/>
          </a:p>
        </p:txBody>
      </p:sp>
      <p:sp>
        <p:nvSpPr>
          <p:cNvPr id="42" name="八角形 41"/>
          <p:cNvSpPr/>
          <p:nvPr/>
        </p:nvSpPr>
        <p:spPr>
          <a:xfrm>
            <a:off x="7616678" y="2231609"/>
            <a:ext cx="1107765" cy="317217"/>
          </a:xfrm>
          <a:prstGeom prst="octagon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6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4.19</a:t>
            </a:r>
            <a:endParaRPr kumimoji="1" lang="ja-JP" altLang="en-US" sz="2400" dirty="0"/>
          </a:p>
        </p:txBody>
      </p:sp>
      <p:sp>
        <p:nvSpPr>
          <p:cNvPr id="43" name="八角形 42"/>
          <p:cNvSpPr/>
          <p:nvPr/>
        </p:nvSpPr>
        <p:spPr>
          <a:xfrm>
            <a:off x="7657279" y="5440457"/>
            <a:ext cx="1105372" cy="349419"/>
          </a:xfrm>
          <a:prstGeom prst="octagon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6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0.77</a:t>
            </a:r>
            <a:endParaRPr kumimoji="1" lang="ja-JP" altLang="en-US" sz="2400" dirty="0"/>
          </a:p>
        </p:txBody>
      </p:sp>
      <p:sp>
        <p:nvSpPr>
          <p:cNvPr id="45" name="八角形 44"/>
          <p:cNvSpPr/>
          <p:nvPr/>
        </p:nvSpPr>
        <p:spPr>
          <a:xfrm>
            <a:off x="7632486" y="3368833"/>
            <a:ext cx="1154958" cy="332754"/>
          </a:xfrm>
          <a:prstGeom prst="octagon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6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8.54</a:t>
            </a:r>
            <a:endParaRPr kumimoji="1" lang="ja-JP" altLang="en-US" sz="2400" dirty="0"/>
          </a:p>
        </p:txBody>
      </p:sp>
      <p:sp>
        <p:nvSpPr>
          <p:cNvPr id="15" name="フッター プレースホルダー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待ち行列チュートリアル</a:t>
            </a:r>
            <a:endParaRPr kumimoji="1" lang="ja-JP" altLang="en-US"/>
          </a:p>
        </p:txBody>
      </p:sp>
      <p:sp>
        <p:nvSpPr>
          <p:cNvPr id="17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2016/6/18</a:t>
            </a:r>
            <a:endParaRPr kumimoji="1" lang="ja-JP" altLang="en-US"/>
          </a:p>
        </p:txBody>
      </p:sp>
      <p:sp>
        <p:nvSpPr>
          <p:cNvPr id="26" name="スライド番号プレースホルダー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1AD-4F2C-428E-A84C-EB9916FA2C40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76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96296E-6 L 0.15261 0.006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22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48148E-6 L 0.17188 -0.0631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94" y="-2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2" grpId="0" animBg="1"/>
      <p:bldP spid="43" grpId="0" animBg="1"/>
      <p:bldP spid="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待ち</a:t>
            </a:r>
            <a:r>
              <a:rPr lang="ja-JP" altLang="en-US" dirty="0"/>
              <a:t>行列</a:t>
            </a:r>
            <a:r>
              <a:rPr lang="ja-JP" altLang="en-US" dirty="0" smtClean="0"/>
              <a:t>のシミュレーション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外生変数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到着間隔分布：条件</a:t>
            </a:r>
            <a:r>
              <a:rPr lang="ja-JP" altLang="en-US" dirty="0"/>
              <a:t>変数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パラメータ：変更可能？（制御変数）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サービス時間分布：条件変数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パラメータ：変更可能？（制御変数）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窓</a:t>
            </a:r>
            <a:r>
              <a:rPr kumimoji="1" lang="ja-JP" altLang="en-US" dirty="0" smtClean="0"/>
              <a:t>口数、バッファサイズ：条件変数</a:t>
            </a:r>
            <a:endParaRPr kumimoji="1" lang="en-US" altLang="ja-JP" dirty="0" smtClean="0"/>
          </a:p>
          <a:p>
            <a:r>
              <a:rPr lang="ja-JP" altLang="en-US" dirty="0" smtClean="0"/>
              <a:t>内生変数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系内客数</a:t>
            </a:r>
            <a:r>
              <a:rPr lang="ja-JP" altLang="en-US" dirty="0" smtClean="0"/>
              <a:t>：状態変数</a:t>
            </a:r>
            <a:endParaRPr lang="en-US" altLang="ja-JP" dirty="0" smtClean="0"/>
          </a:p>
          <a:p>
            <a:pPr lvl="1"/>
            <a:r>
              <a:rPr lang="ja-JP" altLang="en-US" dirty="0"/>
              <a:t>タイマ</a:t>
            </a:r>
            <a:r>
              <a:rPr lang="ja-JP" altLang="en-US" dirty="0" smtClean="0"/>
              <a:t>ー：状態変数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到着までの残り時間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各窓口にいる客の残りサービス時間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目的変数</a:t>
            </a:r>
            <a:r>
              <a:rPr kumimoji="1" lang="en-US" altLang="ja-JP" dirty="0" smtClean="0"/>
              <a:t>…</a:t>
            </a:r>
            <a:r>
              <a:rPr kumimoji="1" lang="ja-JP" altLang="en-US" dirty="0" smtClean="0"/>
              <a:t>いろいろ</a:t>
            </a:r>
            <a:endParaRPr kumimoji="1" lang="en-US" altLang="ja-JP" dirty="0" smtClean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待ち行列チュートリアル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2016/6/18</a:t>
            </a:r>
            <a:endParaRPr lang="ja-JP" altLang="en-US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1AD-4F2C-428E-A84C-EB9916FA2C40}" type="slidenum">
              <a:rPr lang="ja-JP" altLang="en-US" smtClean="0"/>
              <a:pPr/>
              <a:t>12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33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グループ化 43"/>
          <p:cNvGrpSpPr/>
          <p:nvPr/>
        </p:nvGrpSpPr>
        <p:grpSpPr>
          <a:xfrm>
            <a:off x="5076580" y="3632385"/>
            <a:ext cx="725610" cy="147995"/>
            <a:chOff x="787547" y="5755963"/>
            <a:chExt cx="725610" cy="147995"/>
          </a:xfrm>
        </p:grpSpPr>
        <p:sp>
          <p:nvSpPr>
            <p:cNvPr id="45" name="円/楕円 44"/>
            <p:cNvSpPr/>
            <p:nvPr/>
          </p:nvSpPr>
          <p:spPr>
            <a:xfrm>
              <a:off x="787547" y="5755963"/>
              <a:ext cx="147995" cy="147995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6" name="直線コネクタ 45"/>
            <p:cNvCxnSpPr/>
            <p:nvPr/>
          </p:nvCxnSpPr>
          <p:spPr>
            <a:xfrm flipV="1">
              <a:off x="935542" y="5829960"/>
              <a:ext cx="445485" cy="4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円/楕円 46"/>
            <p:cNvSpPr/>
            <p:nvPr/>
          </p:nvSpPr>
          <p:spPr>
            <a:xfrm>
              <a:off x="1374235" y="5755963"/>
              <a:ext cx="138922" cy="14799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系内客数の時間変化（窓口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cxnSp>
        <p:nvCxnSpPr>
          <p:cNvPr id="4" name="直線矢印コネクタ 3"/>
          <p:cNvCxnSpPr/>
          <p:nvPr/>
        </p:nvCxnSpPr>
        <p:spPr>
          <a:xfrm flipH="1" flipV="1">
            <a:off x="1282298" y="2595200"/>
            <a:ext cx="0" cy="37157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直線矢印コネクタ 4"/>
          <p:cNvCxnSpPr/>
          <p:nvPr/>
        </p:nvCxnSpPr>
        <p:spPr>
          <a:xfrm flipV="1">
            <a:off x="1011123" y="5190411"/>
            <a:ext cx="711963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579320" y="245249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系内</a:t>
            </a:r>
            <a:endParaRPr kumimoji="1" lang="en-US" altLang="ja-JP" dirty="0" smtClean="0"/>
          </a:p>
          <a:p>
            <a:r>
              <a:rPr kumimoji="1" lang="ja-JP" altLang="en-US" dirty="0" smtClean="0"/>
              <a:t>客数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660344" y="530790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時間</a:t>
            </a:r>
            <a:endParaRPr kumimoji="1" lang="ja-JP" altLang="en-US" dirty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1225651" y="5116414"/>
            <a:ext cx="1516958" cy="147995"/>
            <a:chOff x="787547" y="5755963"/>
            <a:chExt cx="1516958" cy="147995"/>
          </a:xfrm>
        </p:grpSpPr>
        <p:sp>
          <p:nvSpPr>
            <p:cNvPr id="14" name="円/楕円 13"/>
            <p:cNvSpPr/>
            <p:nvPr/>
          </p:nvSpPr>
          <p:spPr>
            <a:xfrm>
              <a:off x="787547" y="5755963"/>
              <a:ext cx="147995" cy="147995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5" name="直線コネクタ 14"/>
            <p:cNvCxnSpPr/>
            <p:nvPr/>
          </p:nvCxnSpPr>
          <p:spPr>
            <a:xfrm flipV="1">
              <a:off x="935542" y="5829959"/>
              <a:ext cx="1277616" cy="3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円/楕円 15"/>
            <p:cNvSpPr/>
            <p:nvPr/>
          </p:nvSpPr>
          <p:spPr>
            <a:xfrm>
              <a:off x="2156510" y="5755963"/>
              <a:ext cx="147995" cy="14799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2594614" y="4305078"/>
            <a:ext cx="915898" cy="147995"/>
            <a:chOff x="787547" y="5755963"/>
            <a:chExt cx="915898" cy="147995"/>
          </a:xfrm>
        </p:grpSpPr>
        <p:sp>
          <p:nvSpPr>
            <p:cNvPr id="19" name="円/楕円 18"/>
            <p:cNvSpPr/>
            <p:nvPr/>
          </p:nvSpPr>
          <p:spPr>
            <a:xfrm>
              <a:off x="787547" y="5755963"/>
              <a:ext cx="147995" cy="147995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0" name="直線コネクタ 19"/>
            <p:cNvCxnSpPr/>
            <p:nvPr/>
          </p:nvCxnSpPr>
          <p:spPr>
            <a:xfrm flipV="1">
              <a:off x="935542" y="5829960"/>
              <a:ext cx="616917" cy="3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円/楕円 20"/>
            <p:cNvSpPr/>
            <p:nvPr/>
          </p:nvSpPr>
          <p:spPr>
            <a:xfrm>
              <a:off x="1564523" y="5755963"/>
              <a:ext cx="138922" cy="14799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3379170" y="3634283"/>
            <a:ext cx="725610" cy="147995"/>
            <a:chOff x="787547" y="5755963"/>
            <a:chExt cx="725610" cy="147995"/>
          </a:xfrm>
        </p:grpSpPr>
        <p:sp>
          <p:nvSpPr>
            <p:cNvPr id="24" name="円/楕円 23"/>
            <p:cNvSpPr/>
            <p:nvPr/>
          </p:nvSpPr>
          <p:spPr>
            <a:xfrm>
              <a:off x="787547" y="5755963"/>
              <a:ext cx="147995" cy="147995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5" name="直線コネクタ 24"/>
            <p:cNvCxnSpPr/>
            <p:nvPr/>
          </p:nvCxnSpPr>
          <p:spPr>
            <a:xfrm flipV="1">
              <a:off x="935542" y="5829960"/>
              <a:ext cx="445485" cy="4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円/楕円 25"/>
            <p:cNvSpPr/>
            <p:nvPr/>
          </p:nvSpPr>
          <p:spPr>
            <a:xfrm>
              <a:off x="1374235" y="5755963"/>
              <a:ext cx="138922" cy="14799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3972650" y="4301352"/>
            <a:ext cx="1242852" cy="151721"/>
            <a:chOff x="787547" y="5752237"/>
            <a:chExt cx="1242852" cy="151721"/>
          </a:xfrm>
        </p:grpSpPr>
        <p:sp>
          <p:nvSpPr>
            <p:cNvPr id="29" name="円/楕円 28"/>
            <p:cNvSpPr/>
            <p:nvPr/>
          </p:nvSpPr>
          <p:spPr>
            <a:xfrm>
              <a:off x="787547" y="5755963"/>
              <a:ext cx="147995" cy="147995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0" name="直線コネクタ 29"/>
            <p:cNvCxnSpPr/>
            <p:nvPr/>
          </p:nvCxnSpPr>
          <p:spPr>
            <a:xfrm flipV="1">
              <a:off x="935542" y="5829960"/>
              <a:ext cx="1025396" cy="4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円/楕円 30"/>
            <p:cNvSpPr/>
            <p:nvPr/>
          </p:nvSpPr>
          <p:spPr>
            <a:xfrm>
              <a:off x="1891477" y="5752237"/>
              <a:ext cx="138922" cy="14799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33" name="直線コネクタ 32"/>
          <p:cNvCxnSpPr>
            <a:endCxn id="19" idx="4"/>
          </p:cNvCxnSpPr>
          <p:nvPr/>
        </p:nvCxnSpPr>
        <p:spPr>
          <a:xfrm flipV="1">
            <a:off x="2663326" y="4453073"/>
            <a:ext cx="5286" cy="1516554"/>
          </a:xfrm>
          <a:prstGeom prst="line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>
            <a:off x="2663326" y="3218900"/>
            <a:ext cx="1375130" cy="0"/>
          </a:xfrm>
          <a:prstGeom prst="straightConnector1">
            <a:avLst/>
          </a:prstGeom>
          <a:ln w="539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>
            <a:endCxn id="24" idx="4"/>
          </p:cNvCxnSpPr>
          <p:nvPr/>
        </p:nvCxnSpPr>
        <p:spPr>
          <a:xfrm flipV="1">
            <a:off x="3441051" y="3782278"/>
            <a:ext cx="12117" cy="2187349"/>
          </a:xfrm>
          <a:prstGeom prst="line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endCxn id="45" idx="4"/>
          </p:cNvCxnSpPr>
          <p:nvPr/>
        </p:nvCxnSpPr>
        <p:spPr>
          <a:xfrm flipV="1">
            <a:off x="5146041" y="3780380"/>
            <a:ext cx="4537" cy="2189248"/>
          </a:xfrm>
          <a:prstGeom prst="line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1428233" y="5384853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00" dirty="0" smtClean="0"/>
              <a:t>客</a:t>
            </a:r>
            <a:r>
              <a:rPr lang="en-US" altLang="ja-JP" sz="1600" dirty="0" smtClean="0"/>
              <a:t>1</a:t>
            </a:r>
            <a:r>
              <a:rPr lang="ja-JP" altLang="en-US" sz="1600" dirty="0" smtClean="0"/>
              <a:t>の</a:t>
            </a:r>
            <a:endParaRPr lang="en-US" altLang="ja-JP" sz="1600" dirty="0" smtClean="0"/>
          </a:p>
          <a:p>
            <a:pPr algn="ctr"/>
            <a:r>
              <a:rPr kumimoji="1" lang="ja-JP" altLang="en-US" sz="1600" dirty="0" smtClean="0"/>
              <a:t>到着</a:t>
            </a:r>
            <a:r>
              <a:rPr kumimoji="1" lang="ja-JP" altLang="en-US" sz="1600" dirty="0"/>
              <a:t>間隔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569073" y="5384853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00" dirty="0" smtClean="0"/>
              <a:t>客</a:t>
            </a:r>
            <a:r>
              <a:rPr lang="en-US" altLang="ja-JP" sz="1600" dirty="0"/>
              <a:t>2</a:t>
            </a:r>
            <a:r>
              <a:rPr lang="ja-JP" altLang="en-US" sz="1600" dirty="0" smtClean="0"/>
              <a:t>の</a:t>
            </a:r>
            <a:endParaRPr lang="en-US" altLang="ja-JP" sz="1600" dirty="0" smtClean="0"/>
          </a:p>
          <a:p>
            <a:pPr algn="ctr"/>
            <a:r>
              <a:rPr kumimoji="1" lang="ja-JP" altLang="en-US" sz="1600" dirty="0" smtClean="0"/>
              <a:t>到着</a:t>
            </a:r>
            <a:r>
              <a:rPr kumimoji="1" lang="ja-JP" altLang="en-US" sz="1600" dirty="0"/>
              <a:t>間隔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770945" y="5384852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00" dirty="0" smtClean="0"/>
              <a:t>客</a:t>
            </a:r>
            <a:r>
              <a:rPr lang="en-US" altLang="ja-JP" sz="1600" dirty="0"/>
              <a:t>3</a:t>
            </a:r>
            <a:r>
              <a:rPr lang="ja-JP" altLang="en-US" sz="1600" dirty="0" smtClean="0"/>
              <a:t>の</a:t>
            </a:r>
            <a:endParaRPr lang="en-US" altLang="ja-JP" sz="1600" dirty="0" smtClean="0"/>
          </a:p>
          <a:p>
            <a:pPr algn="ctr"/>
            <a:r>
              <a:rPr kumimoji="1" lang="ja-JP" altLang="en-US" sz="1600" dirty="0" smtClean="0"/>
              <a:t>到着</a:t>
            </a:r>
            <a:r>
              <a:rPr kumimoji="1" lang="ja-JP" altLang="en-US" sz="1600" dirty="0"/>
              <a:t>間隔</a:t>
            </a:r>
          </a:p>
        </p:txBody>
      </p:sp>
      <p:grpSp>
        <p:nvGrpSpPr>
          <p:cNvPr id="48" name="グループ化 47"/>
          <p:cNvGrpSpPr/>
          <p:nvPr/>
        </p:nvGrpSpPr>
        <p:grpSpPr>
          <a:xfrm>
            <a:off x="5663268" y="4305078"/>
            <a:ext cx="915898" cy="147995"/>
            <a:chOff x="787547" y="5755963"/>
            <a:chExt cx="915898" cy="147995"/>
          </a:xfrm>
        </p:grpSpPr>
        <p:sp>
          <p:nvSpPr>
            <p:cNvPr id="49" name="円/楕円 48"/>
            <p:cNvSpPr/>
            <p:nvPr/>
          </p:nvSpPr>
          <p:spPr>
            <a:xfrm>
              <a:off x="787547" y="5755963"/>
              <a:ext cx="147995" cy="147995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0" name="直線コネクタ 49"/>
            <p:cNvCxnSpPr/>
            <p:nvPr/>
          </p:nvCxnSpPr>
          <p:spPr>
            <a:xfrm flipV="1">
              <a:off x="935542" y="5829960"/>
              <a:ext cx="616917" cy="3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円/楕円 50"/>
            <p:cNvSpPr/>
            <p:nvPr/>
          </p:nvSpPr>
          <p:spPr>
            <a:xfrm>
              <a:off x="1564523" y="5755963"/>
              <a:ext cx="138922" cy="14799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1" name="グループ化 60"/>
          <p:cNvGrpSpPr/>
          <p:nvPr/>
        </p:nvGrpSpPr>
        <p:grpSpPr>
          <a:xfrm>
            <a:off x="6440244" y="5116412"/>
            <a:ext cx="725610" cy="147995"/>
            <a:chOff x="787547" y="5755963"/>
            <a:chExt cx="725610" cy="147995"/>
          </a:xfrm>
        </p:grpSpPr>
        <p:sp>
          <p:nvSpPr>
            <p:cNvPr id="62" name="円/楕円 61"/>
            <p:cNvSpPr/>
            <p:nvPr/>
          </p:nvSpPr>
          <p:spPr>
            <a:xfrm>
              <a:off x="787547" y="5755963"/>
              <a:ext cx="147995" cy="147995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3" name="直線コネクタ 62"/>
            <p:cNvCxnSpPr/>
            <p:nvPr/>
          </p:nvCxnSpPr>
          <p:spPr>
            <a:xfrm flipV="1">
              <a:off x="935542" y="5829960"/>
              <a:ext cx="445485" cy="4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円/楕円 63"/>
            <p:cNvSpPr/>
            <p:nvPr/>
          </p:nvSpPr>
          <p:spPr>
            <a:xfrm>
              <a:off x="1374235" y="5755963"/>
              <a:ext cx="138922" cy="14799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65" name="直線コネクタ 64"/>
          <p:cNvCxnSpPr/>
          <p:nvPr/>
        </p:nvCxnSpPr>
        <p:spPr>
          <a:xfrm>
            <a:off x="4037917" y="2950004"/>
            <a:ext cx="0" cy="1355074"/>
          </a:xfrm>
          <a:prstGeom prst="line">
            <a:avLst/>
          </a:prstGeom>
          <a:ln w="19050">
            <a:solidFill>
              <a:srgbClr val="00206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/>
          <p:nvPr/>
        </p:nvCxnSpPr>
        <p:spPr>
          <a:xfrm>
            <a:off x="4046647" y="3218900"/>
            <a:ext cx="1670158" cy="0"/>
          </a:xfrm>
          <a:prstGeom prst="straightConnector1">
            <a:avLst/>
          </a:prstGeom>
          <a:ln w="539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>
            <a:endCxn id="49" idx="0"/>
          </p:cNvCxnSpPr>
          <p:nvPr/>
        </p:nvCxnSpPr>
        <p:spPr>
          <a:xfrm>
            <a:off x="5716805" y="2898624"/>
            <a:ext cx="20461" cy="1406454"/>
          </a:xfrm>
          <a:prstGeom prst="line">
            <a:avLst/>
          </a:prstGeom>
          <a:ln w="19050">
            <a:solidFill>
              <a:srgbClr val="00206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>
            <a:endCxn id="76" idx="4"/>
          </p:cNvCxnSpPr>
          <p:nvPr/>
        </p:nvCxnSpPr>
        <p:spPr>
          <a:xfrm flipV="1">
            <a:off x="7106281" y="4449347"/>
            <a:ext cx="1441" cy="1520280"/>
          </a:xfrm>
          <a:prstGeom prst="line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グループ化 74"/>
          <p:cNvGrpSpPr/>
          <p:nvPr/>
        </p:nvGrpSpPr>
        <p:grpSpPr>
          <a:xfrm>
            <a:off x="7033724" y="4301352"/>
            <a:ext cx="764912" cy="147995"/>
            <a:chOff x="787547" y="5755963"/>
            <a:chExt cx="764912" cy="147995"/>
          </a:xfrm>
        </p:grpSpPr>
        <p:sp>
          <p:nvSpPr>
            <p:cNvPr id="76" name="円/楕円 75"/>
            <p:cNvSpPr/>
            <p:nvPr/>
          </p:nvSpPr>
          <p:spPr>
            <a:xfrm>
              <a:off x="787547" y="5755963"/>
              <a:ext cx="147995" cy="147995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7" name="直線コネクタ 76"/>
            <p:cNvCxnSpPr/>
            <p:nvPr/>
          </p:nvCxnSpPr>
          <p:spPr>
            <a:xfrm flipV="1">
              <a:off x="935542" y="5829960"/>
              <a:ext cx="616917" cy="3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0" name="直線矢印コネクタ 79"/>
          <p:cNvCxnSpPr/>
          <p:nvPr/>
        </p:nvCxnSpPr>
        <p:spPr>
          <a:xfrm>
            <a:off x="5726042" y="3218900"/>
            <a:ext cx="760750" cy="0"/>
          </a:xfrm>
          <a:prstGeom prst="straightConnector1">
            <a:avLst/>
          </a:prstGeom>
          <a:ln w="539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>
            <a:endCxn id="62" idx="0"/>
          </p:cNvCxnSpPr>
          <p:nvPr/>
        </p:nvCxnSpPr>
        <p:spPr>
          <a:xfrm>
            <a:off x="6486792" y="2894898"/>
            <a:ext cx="27450" cy="2221514"/>
          </a:xfrm>
          <a:prstGeom prst="line">
            <a:avLst/>
          </a:prstGeom>
          <a:ln w="19050">
            <a:solidFill>
              <a:srgbClr val="00206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テキスト ボックス 84"/>
          <p:cNvSpPr txBox="1"/>
          <p:nvPr/>
        </p:nvSpPr>
        <p:spPr>
          <a:xfrm>
            <a:off x="5603715" y="5384852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00" dirty="0" smtClean="0"/>
              <a:t>客</a:t>
            </a:r>
            <a:r>
              <a:rPr lang="en-US" altLang="ja-JP" sz="1600" dirty="0"/>
              <a:t>4</a:t>
            </a:r>
            <a:r>
              <a:rPr lang="ja-JP" altLang="en-US" sz="1600" dirty="0" smtClean="0"/>
              <a:t>の</a:t>
            </a:r>
            <a:endParaRPr lang="en-US" altLang="ja-JP" sz="1600" dirty="0" smtClean="0"/>
          </a:p>
          <a:p>
            <a:pPr algn="ctr"/>
            <a:r>
              <a:rPr kumimoji="1" lang="ja-JP" altLang="en-US" sz="1600" dirty="0" smtClean="0"/>
              <a:t>到着</a:t>
            </a:r>
            <a:r>
              <a:rPr kumimoji="1" lang="ja-JP" altLang="en-US" sz="1600" dirty="0"/>
              <a:t>間隔</a:t>
            </a: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2830077" y="2378072"/>
            <a:ext cx="9509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00" dirty="0" smtClean="0"/>
              <a:t>客</a:t>
            </a:r>
            <a:r>
              <a:rPr lang="en-US" altLang="ja-JP" sz="1600" dirty="0" smtClean="0"/>
              <a:t>1</a:t>
            </a:r>
            <a:r>
              <a:rPr lang="ja-JP" altLang="en-US" sz="1600" dirty="0" smtClean="0"/>
              <a:t>の</a:t>
            </a:r>
            <a:endParaRPr lang="en-US" altLang="ja-JP" sz="1600" dirty="0" smtClean="0"/>
          </a:p>
          <a:p>
            <a:pPr algn="ctr"/>
            <a:r>
              <a:rPr kumimoji="1" lang="ja-JP" altLang="en-US" sz="1600" dirty="0" smtClean="0"/>
              <a:t>サービス</a:t>
            </a:r>
            <a:endParaRPr kumimoji="1" lang="en-US" altLang="ja-JP" sz="1600" dirty="0" smtClean="0"/>
          </a:p>
          <a:p>
            <a:pPr algn="ctr"/>
            <a:r>
              <a:rPr kumimoji="1" lang="ja-JP" altLang="en-US" sz="1600" dirty="0" smtClean="0"/>
              <a:t>時間</a:t>
            </a:r>
            <a:endParaRPr kumimoji="1" lang="ja-JP" altLang="en-US" sz="1600" dirty="0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4375408" y="2384196"/>
            <a:ext cx="9509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00" dirty="0" smtClean="0"/>
              <a:t>客</a:t>
            </a:r>
            <a:r>
              <a:rPr lang="en-US" altLang="ja-JP" sz="1600" dirty="0" smtClean="0"/>
              <a:t>2</a:t>
            </a:r>
            <a:r>
              <a:rPr lang="ja-JP" altLang="en-US" sz="1600" dirty="0" smtClean="0"/>
              <a:t>の</a:t>
            </a:r>
            <a:endParaRPr lang="en-US" altLang="ja-JP" sz="1600" dirty="0" smtClean="0"/>
          </a:p>
          <a:p>
            <a:pPr algn="ctr"/>
            <a:r>
              <a:rPr kumimoji="1" lang="ja-JP" altLang="en-US" sz="1600" dirty="0" smtClean="0"/>
              <a:t>サービス</a:t>
            </a:r>
            <a:endParaRPr kumimoji="1" lang="en-US" altLang="ja-JP" sz="1600" dirty="0" smtClean="0"/>
          </a:p>
          <a:p>
            <a:pPr algn="ctr"/>
            <a:r>
              <a:rPr kumimoji="1" lang="ja-JP" altLang="en-US" sz="1600" dirty="0" smtClean="0"/>
              <a:t>時間</a:t>
            </a:r>
            <a:endParaRPr kumimoji="1" lang="ja-JP" altLang="en-US" sz="1600" dirty="0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5627897" y="2370603"/>
            <a:ext cx="9509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00" dirty="0" smtClean="0"/>
              <a:t>客</a:t>
            </a:r>
            <a:r>
              <a:rPr lang="en-US" altLang="ja-JP" sz="1600" dirty="0"/>
              <a:t>3</a:t>
            </a:r>
            <a:r>
              <a:rPr lang="ja-JP" altLang="en-US" sz="1600" dirty="0" smtClean="0"/>
              <a:t>の</a:t>
            </a:r>
            <a:endParaRPr lang="en-US" altLang="ja-JP" sz="1600" dirty="0" smtClean="0"/>
          </a:p>
          <a:p>
            <a:pPr algn="ctr"/>
            <a:r>
              <a:rPr kumimoji="1" lang="ja-JP" altLang="en-US" sz="1600" dirty="0" smtClean="0"/>
              <a:t>サービス</a:t>
            </a:r>
            <a:endParaRPr kumimoji="1" lang="en-US" altLang="ja-JP" sz="1600" dirty="0" smtClean="0"/>
          </a:p>
          <a:p>
            <a:pPr algn="ctr"/>
            <a:r>
              <a:rPr kumimoji="1" lang="ja-JP" altLang="en-US" sz="1600" dirty="0" smtClean="0"/>
              <a:t>時間</a:t>
            </a:r>
            <a:endParaRPr kumimoji="1" lang="ja-JP" altLang="en-US" sz="1600" dirty="0"/>
          </a:p>
        </p:txBody>
      </p:sp>
      <p:cxnSp>
        <p:nvCxnSpPr>
          <p:cNvPr id="89" name="直線コネクタ 88"/>
          <p:cNvCxnSpPr/>
          <p:nvPr/>
        </p:nvCxnSpPr>
        <p:spPr>
          <a:xfrm>
            <a:off x="2663326" y="2994150"/>
            <a:ext cx="0" cy="1355074"/>
          </a:xfrm>
          <a:prstGeom prst="line">
            <a:avLst/>
          </a:prstGeom>
          <a:ln w="19050">
            <a:solidFill>
              <a:srgbClr val="002060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/>
          <p:nvPr/>
        </p:nvCxnSpPr>
        <p:spPr>
          <a:xfrm>
            <a:off x="7096393" y="2924314"/>
            <a:ext cx="0" cy="1355074"/>
          </a:xfrm>
          <a:prstGeom prst="line">
            <a:avLst/>
          </a:prstGeom>
          <a:ln w="19050">
            <a:solidFill>
              <a:srgbClr val="002060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矢印コネクタ 91"/>
          <p:cNvCxnSpPr/>
          <p:nvPr/>
        </p:nvCxnSpPr>
        <p:spPr>
          <a:xfrm>
            <a:off x="7109802" y="3203225"/>
            <a:ext cx="760750" cy="0"/>
          </a:xfrm>
          <a:prstGeom prst="straightConnector1">
            <a:avLst/>
          </a:prstGeom>
          <a:ln w="539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フッター プレースホルダー 9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待ち行列チュートリアル</a:t>
            </a:r>
            <a:endParaRPr kumimoji="1" lang="ja-JP" altLang="en-US"/>
          </a:p>
        </p:txBody>
      </p:sp>
      <p:sp>
        <p:nvSpPr>
          <p:cNvPr id="96" name="日付プレースホルダー 9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2016/6/18</a:t>
            </a:r>
            <a:endParaRPr kumimoji="1" lang="ja-JP" altLang="en-US"/>
          </a:p>
        </p:txBody>
      </p:sp>
      <p:sp>
        <p:nvSpPr>
          <p:cNvPr id="97" name="スライド番号プレースホルダー 9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1AD-4F2C-428E-A84C-EB9916FA2C40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729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ケンドールの記号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501797" y="1881655"/>
            <a:ext cx="8013553" cy="90911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/>
              <a:t>到着間隔分布</a:t>
            </a:r>
            <a:r>
              <a:rPr lang="en-US" altLang="ja-JP" sz="1600" dirty="0" smtClean="0"/>
              <a:t>/</a:t>
            </a:r>
            <a:r>
              <a:rPr lang="ja-JP" altLang="en-US" sz="1600" dirty="0" smtClean="0"/>
              <a:t>サービス時間分布</a:t>
            </a:r>
            <a:r>
              <a:rPr lang="en-US" altLang="ja-JP" sz="1600" dirty="0" smtClean="0"/>
              <a:t>/</a:t>
            </a:r>
            <a:r>
              <a:rPr lang="ja-JP" altLang="en-US" sz="1600" dirty="0" smtClean="0"/>
              <a:t>窓口数</a:t>
            </a:r>
            <a:r>
              <a:rPr lang="en-US" altLang="ja-JP" sz="1600" dirty="0" smtClean="0"/>
              <a:t>/</a:t>
            </a:r>
            <a:r>
              <a:rPr lang="ja-JP" altLang="en-US" sz="1600" dirty="0" smtClean="0"/>
              <a:t>システム容量</a:t>
            </a:r>
            <a:r>
              <a:rPr lang="en-US" altLang="ja-JP" sz="1600" dirty="0" smtClean="0"/>
              <a:t>/</a:t>
            </a:r>
            <a:r>
              <a:rPr lang="ja-JP" altLang="en-US" sz="1600" dirty="0" smtClean="0"/>
              <a:t>潜在的客数</a:t>
            </a:r>
            <a:r>
              <a:rPr lang="en-US" altLang="ja-JP" sz="1600" dirty="0" smtClean="0"/>
              <a:t>/</a:t>
            </a:r>
            <a:r>
              <a:rPr lang="ja-JP" altLang="en-US" sz="1600" dirty="0" smtClean="0"/>
              <a:t>サービス規律</a:t>
            </a:r>
            <a:endParaRPr kumimoji="1" lang="ja-JP" altLang="en-US" sz="1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1797" y="2887682"/>
            <a:ext cx="7760458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例：</a:t>
            </a:r>
            <a:r>
              <a:rPr kumimoji="1" lang="en-US" altLang="ja-JP" sz="2800" dirty="0" smtClean="0"/>
              <a:t>M/M/1</a:t>
            </a:r>
            <a:endParaRPr lang="en-US" altLang="ja-JP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ja-JP" sz="2800" dirty="0" smtClean="0"/>
              <a:t>M: </a:t>
            </a:r>
            <a:r>
              <a:rPr lang="ja-JP" altLang="en-US" sz="2800" dirty="0" smtClean="0"/>
              <a:t>到着間隔が指数分布に従う確率変数</a:t>
            </a:r>
            <a:endParaRPr lang="en-US" altLang="ja-JP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ja-JP" sz="2800" dirty="0" smtClean="0"/>
              <a:t>M: </a:t>
            </a:r>
            <a:r>
              <a:rPr lang="ja-JP" altLang="en-US" sz="2800" dirty="0" smtClean="0"/>
              <a:t>サービス時間も指数分布に従う確率変数</a:t>
            </a:r>
            <a:endParaRPr lang="en-US" altLang="ja-JP" sz="2800" dirty="0" smtClean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ja-JP" altLang="en-US" sz="2800" dirty="0" smtClean="0"/>
              <a:t>確率変数はすべて互いに独立</a:t>
            </a:r>
            <a:endParaRPr lang="en-US" altLang="ja-JP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窓口</a:t>
            </a:r>
            <a:r>
              <a:rPr lang="ja-JP" altLang="en-US" sz="2800" dirty="0" smtClean="0"/>
              <a:t>は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つ</a:t>
            </a:r>
            <a:endParaRPr lang="en-US" altLang="ja-JP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ja-JP" altLang="en-US" sz="2800" dirty="0" smtClean="0"/>
              <a:t>システム容量、潜在的客数は無限</a:t>
            </a:r>
            <a:endParaRPr lang="en-US" altLang="ja-JP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ja-JP" altLang="en-US" sz="2800" dirty="0" smtClean="0"/>
              <a:t>先着</a:t>
            </a:r>
            <a:r>
              <a:rPr lang="ja-JP" altLang="en-US" sz="2800" dirty="0"/>
              <a:t>順</a:t>
            </a:r>
            <a:endParaRPr lang="en-US" altLang="ja-JP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ja-JP" altLang="en-US" sz="2800" dirty="0"/>
              <a:t>（</a:t>
            </a:r>
            <a:r>
              <a:rPr lang="ja-JP" altLang="en-US" sz="2800" dirty="0" smtClean="0"/>
              <a:t>本当は</a:t>
            </a:r>
            <a:r>
              <a:rPr lang="en-US" altLang="ja-JP" sz="2800" dirty="0" smtClean="0"/>
              <a:t>M/M/1/</a:t>
            </a:r>
            <a:r>
              <a:rPr lang="ja-JP" altLang="en-US" sz="2800" dirty="0" smtClean="0"/>
              <a:t>∞</a:t>
            </a:r>
            <a:r>
              <a:rPr lang="en-US" altLang="ja-JP" sz="2800" dirty="0" smtClean="0"/>
              <a:t>/</a:t>
            </a:r>
            <a:r>
              <a:rPr lang="ja-JP" altLang="en-US" sz="2800" dirty="0" smtClean="0"/>
              <a:t>∞</a:t>
            </a:r>
            <a:r>
              <a:rPr lang="en-US" altLang="ja-JP" sz="2800" dirty="0" smtClean="0"/>
              <a:t>/FCFS</a:t>
            </a:r>
            <a:r>
              <a:rPr lang="ja-JP" altLang="en-US" sz="2800" dirty="0" smtClean="0"/>
              <a:t>と書くところ）</a:t>
            </a:r>
            <a:endParaRPr lang="en-US" altLang="ja-JP" sz="2800" dirty="0" smtClean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待ち行列チュートリアル</a:t>
            </a:r>
            <a:endParaRPr kumimoji="1" lang="ja-JP" altLang="en-US"/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2016/6/18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1AD-4F2C-428E-A84C-EB9916FA2C40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2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系内客数分布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客数に関する評価指標を得るのに便利</a:t>
            </a:r>
            <a:endParaRPr lang="en-US" altLang="ja-JP" dirty="0" smtClean="0"/>
          </a:p>
        </p:txBody>
      </p:sp>
      <p:cxnSp>
        <p:nvCxnSpPr>
          <p:cNvPr id="5" name="直線矢印コネクタ 4"/>
          <p:cNvCxnSpPr/>
          <p:nvPr/>
        </p:nvCxnSpPr>
        <p:spPr>
          <a:xfrm flipV="1">
            <a:off x="750541" y="3821447"/>
            <a:ext cx="0" cy="23256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385838" y="5729531"/>
            <a:ext cx="470413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6" name="グループ化 15"/>
          <p:cNvGrpSpPr/>
          <p:nvPr/>
        </p:nvGrpSpPr>
        <p:grpSpPr>
          <a:xfrm>
            <a:off x="687445" y="5655533"/>
            <a:ext cx="723790" cy="147996"/>
            <a:chOff x="787547" y="5755962"/>
            <a:chExt cx="723790" cy="147996"/>
          </a:xfrm>
        </p:grpSpPr>
        <p:sp>
          <p:nvSpPr>
            <p:cNvPr id="10" name="円/楕円 9"/>
            <p:cNvSpPr/>
            <p:nvPr/>
          </p:nvSpPr>
          <p:spPr>
            <a:xfrm>
              <a:off x="787547" y="5755963"/>
              <a:ext cx="147995" cy="147995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 flipV="1">
              <a:off x="935542" y="5829960"/>
              <a:ext cx="443986" cy="1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円/楕円 14"/>
            <p:cNvSpPr/>
            <p:nvPr/>
          </p:nvSpPr>
          <p:spPr>
            <a:xfrm>
              <a:off x="1363342" y="5755962"/>
              <a:ext cx="147995" cy="14799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1258614" y="5313818"/>
            <a:ext cx="586090" cy="147995"/>
            <a:chOff x="787547" y="5755963"/>
            <a:chExt cx="586090" cy="147995"/>
          </a:xfrm>
        </p:grpSpPr>
        <p:sp>
          <p:nvSpPr>
            <p:cNvPr id="19" name="円/楕円 18"/>
            <p:cNvSpPr/>
            <p:nvPr/>
          </p:nvSpPr>
          <p:spPr>
            <a:xfrm>
              <a:off x="787547" y="5755963"/>
              <a:ext cx="147995" cy="147995"/>
            </a:xfrm>
            <a:prstGeom prst="ellipse">
              <a:avLst/>
            </a:prstGeom>
            <a:solidFill>
              <a:srgbClr val="00B0F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0" name="直線コネクタ 19"/>
            <p:cNvCxnSpPr/>
            <p:nvPr/>
          </p:nvCxnSpPr>
          <p:spPr>
            <a:xfrm flipV="1">
              <a:off x="935542" y="5824673"/>
              <a:ext cx="304800" cy="5289"/>
            </a:xfrm>
            <a:prstGeom prst="line">
              <a:avLst/>
            </a:prstGeom>
            <a:ln w="635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円/楕円 20"/>
            <p:cNvSpPr/>
            <p:nvPr/>
          </p:nvSpPr>
          <p:spPr>
            <a:xfrm>
              <a:off x="1225642" y="5755963"/>
              <a:ext cx="147995" cy="14799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1694670" y="4459844"/>
            <a:ext cx="723790" cy="147996"/>
            <a:chOff x="787547" y="5755962"/>
            <a:chExt cx="723790" cy="147996"/>
          </a:xfrm>
        </p:grpSpPr>
        <p:sp>
          <p:nvSpPr>
            <p:cNvPr id="23" name="円/楕円 22"/>
            <p:cNvSpPr/>
            <p:nvPr/>
          </p:nvSpPr>
          <p:spPr>
            <a:xfrm>
              <a:off x="787547" y="5755963"/>
              <a:ext cx="147995" cy="147995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4" name="直線コネクタ 23"/>
            <p:cNvCxnSpPr/>
            <p:nvPr/>
          </p:nvCxnSpPr>
          <p:spPr>
            <a:xfrm flipV="1">
              <a:off x="935542" y="5829960"/>
              <a:ext cx="443986" cy="1"/>
            </a:xfrm>
            <a:prstGeom prst="line">
              <a:avLst/>
            </a:prstGeom>
            <a:ln w="635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円/楕円 24"/>
            <p:cNvSpPr/>
            <p:nvPr/>
          </p:nvSpPr>
          <p:spPr>
            <a:xfrm>
              <a:off x="1363342" y="5755962"/>
              <a:ext cx="147995" cy="1479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2285772" y="4892904"/>
            <a:ext cx="547826" cy="147995"/>
            <a:chOff x="787547" y="5755963"/>
            <a:chExt cx="547826" cy="147995"/>
          </a:xfrm>
        </p:grpSpPr>
        <p:sp>
          <p:nvSpPr>
            <p:cNvPr id="27" name="円/楕円 26"/>
            <p:cNvSpPr/>
            <p:nvPr/>
          </p:nvSpPr>
          <p:spPr>
            <a:xfrm>
              <a:off x="787547" y="5755963"/>
              <a:ext cx="147995" cy="147995"/>
            </a:xfrm>
            <a:prstGeom prst="ellipse">
              <a:avLst/>
            </a:prstGeom>
            <a:solidFill>
              <a:srgbClr val="00B05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8" name="直線コネクタ 27"/>
            <p:cNvCxnSpPr/>
            <p:nvPr/>
          </p:nvCxnSpPr>
          <p:spPr>
            <a:xfrm flipV="1">
              <a:off x="935542" y="5825556"/>
              <a:ext cx="254809" cy="4406"/>
            </a:xfrm>
            <a:prstGeom prst="line">
              <a:avLst/>
            </a:prstGeom>
            <a:ln w="635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円/楕円 28"/>
            <p:cNvSpPr/>
            <p:nvPr/>
          </p:nvSpPr>
          <p:spPr>
            <a:xfrm>
              <a:off x="1187378" y="5755963"/>
              <a:ext cx="147995" cy="14799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2685603" y="5681496"/>
            <a:ext cx="1132925" cy="147995"/>
            <a:chOff x="787547" y="5755963"/>
            <a:chExt cx="1132925" cy="147995"/>
          </a:xfrm>
        </p:grpSpPr>
        <p:sp>
          <p:nvSpPr>
            <p:cNvPr id="31" name="円/楕円 30"/>
            <p:cNvSpPr/>
            <p:nvPr/>
          </p:nvSpPr>
          <p:spPr>
            <a:xfrm>
              <a:off x="787547" y="5755963"/>
              <a:ext cx="147995" cy="147995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2" name="直線コネクタ 31"/>
            <p:cNvCxnSpPr/>
            <p:nvPr/>
          </p:nvCxnSpPr>
          <p:spPr>
            <a:xfrm flipV="1">
              <a:off x="935542" y="5829959"/>
              <a:ext cx="853121" cy="3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円/楕円 32"/>
            <p:cNvSpPr/>
            <p:nvPr/>
          </p:nvSpPr>
          <p:spPr>
            <a:xfrm>
              <a:off x="1772477" y="5755963"/>
              <a:ext cx="147995" cy="14799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" name="グループ化 33"/>
          <p:cNvGrpSpPr/>
          <p:nvPr/>
        </p:nvGrpSpPr>
        <p:grpSpPr>
          <a:xfrm>
            <a:off x="4246863" y="4887528"/>
            <a:ext cx="559934" cy="147996"/>
            <a:chOff x="787547" y="5755962"/>
            <a:chExt cx="559934" cy="147996"/>
          </a:xfrm>
        </p:grpSpPr>
        <p:sp>
          <p:nvSpPr>
            <p:cNvPr id="35" name="円/楕円 34"/>
            <p:cNvSpPr/>
            <p:nvPr/>
          </p:nvSpPr>
          <p:spPr>
            <a:xfrm>
              <a:off x="787547" y="5755963"/>
              <a:ext cx="147995" cy="147995"/>
            </a:xfrm>
            <a:prstGeom prst="ellipse">
              <a:avLst/>
            </a:prstGeom>
            <a:solidFill>
              <a:srgbClr val="00B05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6" name="直線コネクタ 35"/>
            <p:cNvCxnSpPr/>
            <p:nvPr/>
          </p:nvCxnSpPr>
          <p:spPr>
            <a:xfrm>
              <a:off x="935542" y="5829962"/>
              <a:ext cx="282778" cy="3172"/>
            </a:xfrm>
            <a:prstGeom prst="line">
              <a:avLst/>
            </a:prstGeom>
            <a:ln w="635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円/楕円 36"/>
            <p:cNvSpPr/>
            <p:nvPr/>
          </p:nvSpPr>
          <p:spPr>
            <a:xfrm>
              <a:off x="1199486" y="5755962"/>
              <a:ext cx="147995" cy="14799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3672323" y="5308530"/>
            <a:ext cx="723790" cy="147996"/>
            <a:chOff x="787547" y="5755962"/>
            <a:chExt cx="723790" cy="147996"/>
          </a:xfrm>
        </p:grpSpPr>
        <p:sp>
          <p:nvSpPr>
            <p:cNvPr id="39" name="円/楕円 38"/>
            <p:cNvSpPr/>
            <p:nvPr/>
          </p:nvSpPr>
          <p:spPr>
            <a:xfrm>
              <a:off x="787547" y="5755963"/>
              <a:ext cx="147995" cy="147995"/>
            </a:xfrm>
            <a:prstGeom prst="ellipse">
              <a:avLst/>
            </a:prstGeom>
            <a:solidFill>
              <a:srgbClr val="00B0F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0" name="直線コネクタ 39"/>
            <p:cNvCxnSpPr/>
            <p:nvPr/>
          </p:nvCxnSpPr>
          <p:spPr>
            <a:xfrm flipV="1">
              <a:off x="935542" y="5829960"/>
              <a:ext cx="443986" cy="1"/>
            </a:xfrm>
            <a:prstGeom prst="line">
              <a:avLst/>
            </a:prstGeom>
            <a:ln w="635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円/楕円 40"/>
            <p:cNvSpPr/>
            <p:nvPr/>
          </p:nvSpPr>
          <p:spPr>
            <a:xfrm>
              <a:off x="1363342" y="5755962"/>
              <a:ext cx="147995" cy="14799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50" name="直線コネクタ 49"/>
          <p:cNvCxnSpPr>
            <a:stCxn id="15" idx="0"/>
            <a:endCxn id="19" idx="4"/>
          </p:cNvCxnSpPr>
          <p:nvPr/>
        </p:nvCxnSpPr>
        <p:spPr>
          <a:xfrm flipH="1" flipV="1">
            <a:off x="1332612" y="5461813"/>
            <a:ext cx="0" cy="19372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>
            <a:stCxn id="21" idx="0"/>
            <a:endCxn id="23" idx="4"/>
          </p:cNvCxnSpPr>
          <p:nvPr/>
        </p:nvCxnSpPr>
        <p:spPr>
          <a:xfrm flipH="1" flipV="1">
            <a:off x="1768667" y="4607840"/>
            <a:ext cx="0" cy="70597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テキスト ボックス 56"/>
          <p:cNvSpPr txBox="1"/>
          <p:nvPr/>
        </p:nvSpPr>
        <p:spPr>
          <a:xfrm>
            <a:off x="110990" y="367873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系内</a:t>
            </a:r>
            <a:endParaRPr kumimoji="1" lang="en-US" altLang="ja-JP" dirty="0" smtClean="0"/>
          </a:p>
          <a:p>
            <a:r>
              <a:rPr kumimoji="1" lang="ja-JP" altLang="en-US" dirty="0" smtClean="0"/>
              <a:t>客数</a:t>
            </a:r>
            <a:endParaRPr kumimoji="1"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427671" y="575718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時間</a:t>
            </a:r>
            <a:endParaRPr kumimoji="1" lang="ja-JP" altLang="en-US" dirty="0"/>
          </a:p>
        </p:txBody>
      </p:sp>
      <p:cxnSp>
        <p:nvCxnSpPr>
          <p:cNvPr id="59" name="直線コネクタ 58"/>
          <p:cNvCxnSpPr>
            <a:stCxn id="27" idx="0"/>
            <a:endCxn id="25" idx="4"/>
          </p:cNvCxnSpPr>
          <p:nvPr/>
        </p:nvCxnSpPr>
        <p:spPr>
          <a:xfrm flipH="1" flipV="1">
            <a:off x="2344463" y="4607839"/>
            <a:ext cx="15307" cy="28506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>
            <a:stCxn id="31" idx="0"/>
            <a:endCxn id="29" idx="4"/>
          </p:cNvCxnSpPr>
          <p:nvPr/>
        </p:nvCxnSpPr>
        <p:spPr>
          <a:xfrm flipV="1">
            <a:off x="2759601" y="5040899"/>
            <a:ext cx="0" cy="640597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>
            <a:stCxn id="33" idx="0"/>
            <a:endCxn id="39" idx="4"/>
          </p:cNvCxnSpPr>
          <p:nvPr/>
        </p:nvCxnSpPr>
        <p:spPr>
          <a:xfrm flipV="1">
            <a:off x="3744531" y="5456526"/>
            <a:ext cx="1790" cy="22497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>
            <a:stCxn id="35" idx="4"/>
            <a:endCxn id="41" idx="0"/>
          </p:cNvCxnSpPr>
          <p:nvPr/>
        </p:nvCxnSpPr>
        <p:spPr>
          <a:xfrm>
            <a:off x="4320861" y="5035524"/>
            <a:ext cx="1255" cy="27300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/>
          <p:nvPr/>
        </p:nvCxnSpPr>
        <p:spPr>
          <a:xfrm flipV="1">
            <a:off x="5930394" y="3430313"/>
            <a:ext cx="19270" cy="27062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/>
          <p:cNvCxnSpPr/>
          <p:nvPr/>
        </p:nvCxnSpPr>
        <p:spPr>
          <a:xfrm>
            <a:off x="5740114" y="5740992"/>
            <a:ext cx="199502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75" name="グループ化 74"/>
          <p:cNvGrpSpPr/>
          <p:nvPr/>
        </p:nvGrpSpPr>
        <p:grpSpPr>
          <a:xfrm rot="5400000">
            <a:off x="5577199" y="4388203"/>
            <a:ext cx="723790" cy="147996"/>
            <a:chOff x="787547" y="5755962"/>
            <a:chExt cx="723790" cy="147996"/>
          </a:xfrm>
        </p:grpSpPr>
        <p:sp>
          <p:nvSpPr>
            <p:cNvPr id="76" name="円/楕円 75"/>
            <p:cNvSpPr/>
            <p:nvPr/>
          </p:nvSpPr>
          <p:spPr>
            <a:xfrm>
              <a:off x="787547" y="5755963"/>
              <a:ext cx="147995" cy="147995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7" name="直線コネクタ 76"/>
            <p:cNvCxnSpPr/>
            <p:nvPr/>
          </p:nvCxnSpPr>
          <p:spPr>
            <a:xfrm flipV="1">
              <a:off x="935542" y="5829960"/>
              <a:ext cx="443986" cy="1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円/楕円 77"/>
            <p:cNvSpPr/>
            <p:nvPr/>
          </p:nvSpPr>
          <p:spPr>
            <a:xfrm>
              <a:off x="1363342" y="5755962"/>
              <a:ext cx="147995" cy="14799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9" name="グループ化 78"/>
          <p:cNvGrpSpPr/>
          <p:nvPr/>
        </p:nvGrpSpPr>
        <p:grpSpPr>
          <a:xfrm rot="5400000">
            <a:off x="5377917" y="5174508"/>
            <a:ext cx="1132925" cy="147995"/>
            <a:chOff x="787547" y="5755963"/>
            <a:chExt cx="1132925" cy="147995"/>
          </a:xfrm>
        </p:grpSpPr>
        <p:sp>
          <p:nvSpPr>
            <p:cNvPr id="80" name="円/楕円 79"/>
            <p:cNvSpPr/>
            <p:nvPr/>
          </p:nvSpPr>
          <p:spPr>
            <a:xfrm>
              <a:off x="787547" y="5755963"/>
              <a:ext cx="147995" cy="147995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1" name="直線コネクタ 80"/>
            <p:cNvCxnSpPr/>
            <p:nvPr/>
          </p:nvCxnSpPr>
          <p:spPr>
            <a:xfrm flipV="1">
              <a:off x="935542" y="5829959"/>
              <a:ext cx="853121" cy="3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円/楕円 81"/>
            <p:cNvSpPr/>
            <p:nvPr/>
          </p:nvSpPr>
          <p:spPr>
            <a:xfrm>
              <a:off x="1772477" y="5755963"/>
              <a:ext cx="147995" cy="14799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3" name="グループ化 82"/>
          <p:cNvGrpSpPr/>
          <p:nvPr/>
        </p:nvGrpSpPr>
        <p:grpSpPr>
          <a:xfrm rot="5400000">
            <a:off x="6054135" y="4860131"/>
            <a:ext cx="586090" cy="147995"/>
            <a:chOff x="787547" y="5755963"/>
            <a:chExt cx="586090" cy="147995"/>
          </a:xfrm>
        </p:grpSpPr>
        <p:sp>
          <p:nvSpPr>
            <p:cNvPr id="84" name="円/楕円 83"/>
            <p:cNvSpPr/>
            <p:nvPr/>
          </p:nvSpPr>
          <p:spPr>
            <a:xfrm>
              <a:off x="787547" y="5755963"/>
              <a:ext cx="147995" cy="147995"/>
            </a:xfrm>
            <a:prstGeom prst="ellipse">
              <a:avLst/>
            </a:prstGeom>
            <a:solidFill>
              <a:srgbClr val="00B0F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5" name="直線コネクタ 84"/>
            <p:cNvCxnSpPr/>
            <p:nvPr/>
          </p:nvCxnSpPr>
          <p:spPr>
            <a:xfrm flipV="1">
              <a:off x="935542" y="5824673"/>
              <a:ext cx="304800" cy="5289"/>
            </a:xfrm>
            <a:prstGeom prst="line">
              <a:avLst/>
            </a:prstGeom>
            <a:ln w="635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円/楕円 85"/>
            <p:cNvSpPr/>
            <p:nvPr/>
          </p:nvSpPr>
          <p:spPr>
            <a:xfrm>
              <a:off x="1225642" y="5755963"/>
              <a:ext cx="147995" cy="14799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7" name="グループ化 86"/>
          <p:cNvGrpSpPr/>
          <p:nvPr/>
        </p:nvGrpSpPr>
        <p:grpSpPr>
          <a:xfrm rot="5400000">
            <a:off x="5983637" y="5367076"/>
            <a:ext cx="723790" cy="147996"/>
            <a:chOff x="787547" y="5755962"/>
            <a:chExt cx="723790" cy="147996"/>
          </a:xfrm>
        </p:grpSpPr>
        <p:sp>
          <p:nvSpPr>
            <p:cNvPr id="88" name="円/楕円 87"/>
            <p:cNvSpPr/>
            <p:nvPr/>
          </p:nvSpPr>
          <p:spPr>
            <a:xfrm>
              <a:off x="787547" y="5755963"/>
              <a:ext cx="147995" cy="147995"/>
            </a:xfrm>
            <a:prstGeom prst="ellipse">
              <a:avLst/>
            </a:prstGeom>
            <a:solidFill>
              <a:srgbClr val="00B0F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9" name="直線コネクタ 88"/>
            <p:cNvCxnSpPr/>
            <p:nvPr/>
          </p:nvCxnSpPr>
          <p:spPr>
            <a:xfrm flipV="1">
              <a:off x="935542" y="5829960"/>
              <a:ext cx="443986" cy="1"/>
            </a:xfrm>
            <a:prstGeom prst="line">
              <a:avLst/>
            </a:prstGeom>
            <a:ln w="635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円/楕円 89"/>
            <p:cNvSpPr/>
            <p:nvPr/>
          </p:nvSpPr>
          <p:spPr>
            <a:xfrm>
              <a:off x="1363342" y="5755962"/>
              <a:ext cx="147995" cy="14799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1" name="グループ化 90"/>
          <p:cNvGrpSpPr/>
          <p:nvPr/>
        </p:nvGrpSpPr>
        <p:grpSpPr>
          <a:xfrm rot="5400000">
            <a:off x="6495205" y="5041254"/>
            <a:ext cx="547826" cy="147995"/>
            <a:chOff x="787547" y="5755963"/>
            <a:chExt cx="547826" cy="147995"/>
          </a:xfrm>
        </p:grpSpPr>
        <p:sp>
          <p:nvSpPr>
            <p:cNvPr id="92" name="円/楕円 91"/>
            <p:cNvSpPr/>
            <p:nvPr/>
          </p:nvSpPr>
          <p:spPr>
            <a:xfrm>
              <a:off x="787547" y="5755963"/>
              <a:ext cx="147995" cy="147995"/>
            </a:xfrm>
            <a:prstGeom prst="ellipse">
              <a:avLst/>
            </a:prstGeom>
            <a:solidFill>
              <a:srgbClr val="00B05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3" name="直線コネクタ 92"/>
            <p:cNvCxnSpPr/>
            <p:nvPr/>
          </p:nvCxnSpPr>
          <p:spPr>
            <a:xfrm flipV="1">
              <a:off x="935542" y="5825556"/>
              <a:ext cx="254809" cy="4406"/>
            </a:xfrm>
            <a:prstGeom prst="line">
              <a:avLst/>
            </a:prstGeom>
            <a:ln w="635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円/楕円 93"/>
            <p:cNvSpPr/>
            <p:nvPr/>
          </p:nvSpPr>
          <p:spPr>
            <a:xfrm>
              <a:off x="1187378" y="5755963"/>
              <a:ext cx="147995" cy="14799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9" name="グループ化 98"/>
          <p:cNvGrpSpPr/>
          <p:nvPr/>
        </p:nvGrpSpPr>
        <p:grpSpPr>
          <a:xfrm rot="5400000">
            <a:off x="6829161" y="5370922"/>
            <a:ext cx="723790" cy="147996"/>
            <a:chOff x="787547" y="5755962"/>
            <a:chExt cx="723790" cy="147996"/>
          </a:xfrm>
        </p:grpSpPr>
        <p:sp>
          <p:nvSpPr>
            <p:cNvPr id="100" name="円/楕円 99"/>
            <p:cNvSpPr/>
            <p:nvPr/>
          </p:nvSpPr>
          <p:spPr>
            <a:xfrm>
              <a:off x="787547" y="5755963"/>
              <a:ext cx="147995" cy="147995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1" name="直線コネクタ 100"/>
            <p:cNvCxnSpPr/>
            <p:nvPr/>
          </p:nvCxnSpPr>
          <p:spPr>
            <a:xfrm flipV="1">
              <a:off x="935542" y="5829960"/>
              <a:ext cx="443986" cy="1"/>
            </a:xfrm>
            <a:prstGeom prst="line">
              <a:avLst/>
            </a:prstGeom>
            <a:ln w="635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円/楕円 101"/>
            <p:cNvSpPr/>
            <p:nvPr/>
          </p:nvSpPr>
          <p:spPr>
            <a:xfrm>
              <a:off x="1363342" y="5755962"/>
              <a:ext cx="147995" cy="1479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8" name="テキスト ボックス 107"/>
          <p:cNvSpPr txBox="1"/>
          <p:nvPr/>
        </p:nvSpPr>
        <p:spPr>
          <a:xfrm>
            <a:off x="7414194" y="588815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系内</a:t>
            </a:r>
            <a:endParaRPr kumimoji="1" lang="en-US" altLang="ja-JP" dirty="0" smtClean="0"/>
          </a:p>
          <a:p>
            <a:r>
              <a:rPr kumimoji="1" lang="ja-JP" altLang="en-US" dirty="0" smtClean="0"/>
              <a:t>客数</a:t>
            </a:r>
            <a:endParaRPr kumimoji="1" lang="ja-JP" altLang="en-US" dirty="0"/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5224051" y="335705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累積</a:t>
            </a:r>
            <a:endParaRPr kumimoji="1" lang="en-US" altLang="ja-JP" dirty="0" smtClean="0"/>
          </a:p>
          <a:p>
            <a:r>
              <a:rPr kumimoji="1" lang="ja-JP" altLang="en-US" dirty="0" smtClean="0"/>
              <a:t>時間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四角形吹き出し 109"/>
              <p:cNvSpPr/>
              <p:nvPr/>
            </p:nvSpPr>
            <p:spPr>
              <a:xfrm>
                <a:off x="6373013" y="2977935"/>
                <a:ext cx="2561228" cy="1029527"/>
              </a:xfrm>
              <a:prstGeom prst="wedgeRectCallout">
                <a:avLst>
                  <a:gd name="adj1" fmla="val -40140"/>
                  <a:gd name="adj2" fmla="val 104064"/>
                </a:avLst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ja-JP" altLang="en-US" i="1">
                        <a:latin typeface="Cambria Math" panose="02040503050406030204" pitchFamily="18" charset="0"/>
                      </a:rPr>
                      <m:t>を</m:t>
                    </m:r>
                  </m:oMath>
                </a14:m>
                <a:r>
                  <a:rPr kumimoji="1" lang="ja-JP" altLang="en-US" dirty="0" smtClean="0"/>
                  <a:t>シミュレーションの</a:t>
                </a:r>
                <a:endParaRPr kumimoji="1" lang="en-US" altLang="ja-JP" dirty="0" smtClean="0"/>
              </a:p>
              <a:p>
                <a:pPr algn="ctr"/>
                <a:r>
                  <a:rPr lang="ja-JP" altLang="en-US" dirty="0" smtClean="0"/>
                  <a:t>総時間で割れば</a:t>
                </a:r>
                <a:endParaRPr lang="en-US" altLang="ja-JP" dirty="0" smtClean="0"/>
              </a:p>
              <a:p>
                <a:pPr algn="ctr"/>
                <a:r>
                  <a:rPr kumimoji="1" lang="ja-JP" altLang="en-US" dirty="0" smtClean="0"/>
                  <a:t>時間割合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kumimoji="1" lang="ja-JP" altLang="en-US" dirty="0" smtClean="0"/>
                  <a:t>が得られる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110" name="四角形吹き出し 10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3013" y="2977935"/>
                <a:ext cx="2561228" cy="1029527"/>
              </a:xfrm>
              <a:prstGeom prst="wedgeRectCallout">
                <a:avLst>
                  <a:gd name="adj1" fmla="val -40140"/>
                  <a:gd name="adj2" fmla="val 104064"/>
                </a:avLst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" name="右矢印 110"/>
          <p:cNvSpPr/>
          <p:nvPr/>
        </p:nvSpPr>
        <p:spPr>
          <a:xfrm>
            <a:off x="5151564" y="4777679"/>
            <a:ext cx="499216" cy="8077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3" name="グループ化 112"/>
          <p:cNvGrpSpPr/>
          <p:nvPr/>
        </p:nvGrpSpPr>
        <p:grpSpPr>
          <a:xfrm rot="5400000">
            <a:off x="6489151" y="5449004"/>
            <a:ext cx="559934" cy="147996"/>
            <a:chOff x="787547" y="5755962"/>
            <a:chExt cx="559934" cy="147996"/>
          </a:xfrm>
        </p:grpSpPr>
        <p:sp>
          <p:nvSpPr>
            <p:cNvPr id="114" name="円/楕円 113"/>
            <p:cNvSpPr/>
            <p:nvPr/>
          </p:nvSpPr>
          <p:spPr>
            <a:xfrm>
              <a:off x="787547" y="5755963"/>
              <a:ext cx="147995" cy="147995"/>
            </a:xfrm>
            <a:prstGeom prst="ellipse">
              <a:avLst/>
            </a:prstGeom>
            <a:solidFill>
              <a:srgbClr val="00B05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5" name="直線コネクタ 114"/>
            <p:cNvCxnSpPr/>
            <p:nvPr/>
          </p:nvCxnSpPr>
          <p:spPr>
            <a:xfrm>
              <a:off x="935542" y="5829962"/>
              <a:ext cx="282778" cy="3172"/>
            </a:xfrm>
            <a:prstGeom prst="line">
              <a:avLst/>
            </a:prstGeom>
            <a:ln w="635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円/楕円 115"/>
            <p:cNvSpPr/>
            <p:nvPr/>
          </p:nvSpPr>
          <p:spPr>
            <a:xfrm>
              <a:off x="1199486" y="5755962"/>
              <a:ext cx="147995" cy="14799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正方形/長方形 116"/>
              <p:cNvSpPr/>
              <p:nvPr/>
            </p:nvSpPr>
            <p:spPr>
              <a:xfrm>
                <a:off x="819260" y="2711951"/>
                <a:ext cx="4332304" cy="1388356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ja-JP" altLang="en-US" dirty="0" smtClean="0"/>
                  <a:t>系内客数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ja-JP" altLang="en-US" dirty="0" smtClean="0"/>
                  <a:t>ごとに積算用変数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ja-JP" altLang="en-US" dirty="0" smtClean="0"/>
                  <a:t>を持つ</a:t>
                </a:r>
                <a:endParaRPr lang="en-US" altLang="ja-JP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ja-JP" altLang="en-US" dirty="0"/>
                  <a:t>次</a:t>
                </a:r>
                <a:r>
                  <a:rPr lang="ja-JP" altLang="en-US" dirty="0" smtClean="0"/>
                  <a:t>のイベントを起こす最小タイマー値を</a:t>
                </a:r>
                <a:r>
                  <a:rPr lang="en-US" altLang="ja-JP" dirty="0" smtClean="0"/>
                  <a:t/>
                </a:r>
                <a:br>
                  <a:rPr lang="en-US" altLang="ja-JP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ja-JP" altLang="en-US" dirty="0" smtClean="0"/>
                  <a:t>に加算</a:t>
                </a:r>
                <a:endParaRPr lang="en-US" altLang="ja-JP" dirty="0" smtClean="0"/>
              </a:p>
            </p:txBody>
          </p:sp>
        </mc:Choice>
        <mc:Fallback xmlns="">
          <p:sp>
            <p:nvSpPr>
              <p:cNvPr id="117" name="正方形/長方形 1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260" y="2711951"/>
                <a:ext cx="4332304" cy="1388356"/>
              </a:xfrm>
              <a:prstGeom prst="rect">
                <a:avLst/>
              </a:prstGeom>
              <a:blipFill rotWithShape="0">
                <a:blip r:embed="rId3"/>
                <a:stretch>
                  <a:fillRect l="-8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テキスト ボックス 117"/>
              <p:cNvSpPr txBox="1"/>
              <p:nvPr/>
            </p:nvSpPr>
            <p:spPr>
              <a:xfrm>
                <a:off x="5613772" y="4890081"/>
                <a:ext cx="4328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8" name="テキスト ボックス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3772" y="4890081"/>
                <a:ext cx="432875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テキスト ボックス 118"/>
              <p:cNvSpPr txBox="1"/>
              <p:nvPr/>
            </p:nvSpPr>
            <p:spPr>
              <a:xfrm>
                <a:off x="6018052" y="4887949"/>
                <a:ext cx="4275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9" name="テキスト ボックス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8052" y="4887949"/>
                <a:ext cx="427553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テキスト ボックス 119"/>
              <p:cNvSpPr txBox="1"/>
              <p:nvPr/>
            </p:nvSpPr>
            <p:spPr>
              <a:xfrm>
                <a:off x="6452618" y="4899944"/>
                <a:ext cx="4328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0" name="テキスト ボックス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2618" y="4899944"/>
                <a:ext cx="432875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テキスト ボックス 120"/>
              <p:cNvSpPr txBox="1"/>
              <p:nvPr/>
            </p:nvSpPr>
            <p:spPr>
              <a:xfrm>
                <a:off x="6810684" y="4916488"/>
                <a:ext cx="4328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1" name="テキスト ボックス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0684" y="4916488"/>
                <a:ext cx="432875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待ち行列チュートリアル</a:t>
            </a:r>
            <a:endParaRPr kumimoji="1" lang="ja-JP" altLang="en-US"/>
          </a:p>
        </p:txBody>
      </p:sp>
      <p:sp>
        <p:nvSpPr>
          <p:cNvPr id="9" name="日付プレースホルダー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2016/6/18</a:t>
            </a:r>
            <a:endParaRPr lang="ja-JP" altLang="en-US" dirty="0"/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1AD-4F2C-428E-A84C-EB9916FA2C40}" type="slidenum">
              <a:rPr lang="ja-JP" altLang="en-US" smtClean="0"/>
              <a:pPr/>
              <a:t>15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103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客数に関する評価指標の例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ja-JP" altLang="en-US" dirty="0" smtClean="0"/>
                  <a:t>平均系内客数</a:t>
                </a:r>
                <a:endParaRPr lang="en-US" altLang="ja-JP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kumimoji="1" lang="en-US" altLang="ja-JP" dirty="0" smtClean="0"/>
              </a:p>
              <a:p>
                <a:r>
                  <a:rPr lang="ja-JP" altLang="en-US" dirty="0" smtClean="0"/>
                  <a:t>平均待ち行列長（窓口数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ja-JP" altLang="en-US" dirty="0" smtClean="0"/>
                  <a:t>の場合）</a:t>
                </a:r>
                <a:endParaRPr lang="en-US" altLang="ja-JP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× </m:t>
                          </m:r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den>
                      </m:f>
                    </m:oMath>
                  </m:oMathPara>
                </a14:m>
                <a:endParaRPr kumimoji="1" lang="en-US" altLang="ja-JP" dirty="0" smtClean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9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待ち行列チュートリアル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2016/6/18</a:t>
            </a:r>
            <a:endParaRPr lang="ja-JP" altLang="en-US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1AD-4F2C-428E-A84C-EB9916FA2C40}" type="slidenum">
              <a:rPr lang="ja-JP" altLang="en-US" smtClean="0"/>
              <a:pPr/>
              <a:t>16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311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待ち時間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滞在時間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ja-JP" altLang="en-US" b="0" dirty="0" smtClean="0">
                    <a:latin typeface="Cambria Math" panose="02040503050406030204" pitchFamily="18" charset="0"/>
                  </a:rPr>
                  <a:t>平均待ち時間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kumimoji="1" lang="ja-JP" altLang="en-US" b="0" dirty="0" smtClean="0">
                    <a:latin typeface="Cambria Math" panose="02040503050406030204" pitchFamily="18" charset="0"/>
                  </a:rPr>
                  <a:t>を知りたい</a:t>
                </a:r>
                <a:endParaRPr kumimoji="1" lang="en-US" altLang="ja-JP" b="0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番目の</m:t>
                    </m:r>
                  </m:oMath>
                </a14:m>
                <a:r>
                  <a:rPr kumimoji="1" lang="ja-JP" altLang="en-US" dirty="0" smtClean="0"/>
                  <a:t>到着客にタイマー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kumimoji="1" lang="ja-JP" altLang="en-US" dirty="0" smtClean="0"/>
                  <a:t>を持たせる</a:t>
                </a:r>
                <a:r>
                  <a:rPr lang="ja-JP" altLang="en-US" dirty="0"/>
                  <a:t>方法</a:t>
                </a:r>
                <a:endParaRPr kumimoji="1" lang="en-US" altLang="ja-JP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ja-JP" b="0" i="0" smtClean="0">
                        <a:latin typeface="Cambria Math" panose="02040503050406030204" pitchFamily="18" charset="0"/>
                      </a:rPr>
                      <m:t>max</m:t>
                    </m:r>
                    <m:r>
                      <m:rPr>
                        <m:lit/>
                      </m:rPr>
                      <a:rPr lang="en-US" altLang="ja-JP" b="0" i="0" smtClean="0"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altLang="ja-JP" b="0" i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, 0</m:t>
                    </m:r>
                    <m:r>
                      <m:rPr>
                        <m:lit/>
                      </m:rPr>
                      <a:rPr lang="en-US" altLang="ja-JP" b="0" i="1" smtClean="0">
                        <a:latin typeface="Cambria Math" panose="02040503050406030204" pitchFamily="18" charset="0"/>
                      </a:rPr>
                      <m:t>}</m:t>
                    </m:r>
                    <m:r>
                      <m:rPr>
                        <m:lit/>
                      </m:rPr>
                      <a:rPr lang="ja-JP" altLang="en-US" i="1">
                        <a:latin typeface="Cambria Math" panose="02040503050406030204" pitchFamily="18" charset="0"/>
                      </a:rPr>
                      <m:t>（</m:t>
                    </m:r>
                    <m:r>
                      <m:rPr>
                        <m:lit/>
                      </m:rPr>
                      <a:rPr lang="ja-JP" altLang="en-US" i="1" smtClean="0">
                        <a:latin typeface="Cambria Math" panose="02040503050406030204" pitchFamily="18" charset="0"/>
                      </a:rPr>
                      <m:t>窓口</m:t>
                    </m:r>
                  </m:oMath>
                </a14:m>
                <a:r>
                  <a:rPr lang="en-US" altLang="ja-JP" dirty="0" smtClean="0"/>
                  <a:t>1</a:t>
                </a:r>
                <a:r>
                  <a:rPr lang="ja-JP" altLang="en-US" dirty="0" err="1" smtClean="0"/>
                  <a:t>つの</a:t>
                </a:r>
                <a:r>
                  <a:rPr lang="ja-JP" altLang="en-US" dirty="0" smtClean="0"/>
                  <a:t>場合）</a:t>
                </a:r>
                <a:endParaRPr lang="en-US" altLang="ja-JP" dirty="0" smtClean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ja-JP" dirty="0" smtClean="0"/>
                  <a:t>: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ja-JP" altLang="en-US" dirty="0" smtClean="0"/>
                  <a:t>番目の客のサービス時間</a:t>
                </a:r>
                <a:endParaRPr lang="en-US" altLang="ja-JP" dirty="0" smtClean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ja-JP" dirty="0" smtClean="0"/>
                  <a:t>: </a:t>
                </a:r>
                <a14:m>
                  <m:oMath xmlns:m="http://schemas.openxmlformats.org/officeDocument/2006/math">
                    <m:r>
                      <a:rPr lang="en-US" altLang="ja-JP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ja-JP" altLang="en-US" dirty="0"/>
                  <a:t>番目</a:t>
                </a:r>
                <a:r>
                  <a:rPr lang="ja-JP" altLang="en-US" dirty="0" smtClean="0"/>
                  <a:t>の客と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ja-JP" altLang="en-US" dirty="0" smtClean="0"/>
                  <a:t>番目の客の到着間隔</a:t>
                </a:r>
                <a:endParaRPr lang="en-US" altLang="ja-JP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kumimoji="1" lang="ja-JP" altLang="en-US" dirty="0" smtClean="0"/>
                  <a:t>の平均を求めればよい</a:t>
                </a:r>
                <a:endParaRPr kumimoji="1" lang="en-US" altLang="ja-JP" dirty="0" smtClean="0"/>
              </a:p>
              <a:p>
                <a:pPr lvl="1"/>
                <a:r>
                  <a:rPr lang="ja-JP" altLang="en-US" dirty="0"/>
                  <a:t>客</a:t>
                </a:r>
                <a:r>
                  <a:rPr lang="ja-JP" altLang="en-US" dirty="0" smtClean="0"/>
                  <a:t>の数だけ変数が必要</a:t>
                </a:r>
                <a:endParaRPr lang="en-US" altLang="ja-JP" dirty="0" smtClean="0"/>
              </a:p>
              <a:p>
                <a:pPr lvl="2"/>
                <a:r>
                  <a:rPr lang="ja-JP" altLang="en-US" dirty="0" smtClean="0"/>
                  <a:t>現代では問題ない？</a:t>
                </a:r>
                <a:endParaRPr lang="en-US" altLang="ja-JP" dirty="0" smtClean="0"/>
              </a:p>
              <a:p>
                <a:pPr lvl="2"/>
                <a:r>
                  <a:rPr lang="ja-JP" altLang="en-US" dirty="0" smtClean="0"/>
                  <a:t>平均を求めたいなら積算用変数に足した後捨てればよい</a:t>
                </a:r>
                <a:endParaRPr kumimoji="1" lang="en-US" altLang="ja-JP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66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待ち行列チュートリアル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2016/6/18</a:t>
            </a:r>
            <a:endParaRPr lang="ja-JP" altLang="en-US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1AD-4F2C-428E-A84C-EB9916FA2C40}" type="slidenum">
              <a:rPr lang="ja-JP" altLang="en-US" smtClean="0"/>
              <a:pPr/>
              <a:t>17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71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リトルの公式（</a:t>
            </a:r>
            <a:r>
              <a:rPr lang="en-US" altLang="ja-JP" dirty="0" smtClean="0"/>
              <a:t>Little’s Law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ja-JP" altLang="en-US" dirty="0" smtClean="0">
                    <a:latin typeface="Cambria Math" panose="02040503050406030204" pitchFamily="18" charset="0"/>
                  </a:rPr>
                  <a:t>平均待ち時間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ja-JP" altLang="en-US" dirty="0" smtClean="0">
                    <a:latin typeface="Cambria Math" panose="02040503050406030204" pitchFamily="18" charset="0"/>
                  </a:rPr>
                  <a:t>は平均待ち行列長から得られる</a:t>
                </a:r>
                <a:endParaRPr lang="en-US" altLang="ja-JP" dirty="0" smtClean="0">
                  <a:latin typeface="Cambria Math" panose="02040503050406030204" pitchFamily="18" charset="0"/>
                </a:endParaRPr>
              </a:p>
              <a:p>
                <a:endParaRPr lang="en-US" altLang="ja-JP" dirty="0">
                  <a:latin typeface="Cambria Math" panose="02040503050406030204" pitchFamily="18" charset="0"/>
                </a:endParaRPr>
              </a:p>
              <a:p>
                <a:endParaRPr lang="en-US" altLang="ja-JP" dirty="0" smtClean="0">
                  <a:latin typeface="Cambria Math" panose="02040503050406030204" pitchFamily="18" charset="0"/>
                </a:endParaRPr>
              </a:p>
              <a:p>
                <a:endParaRPr lang="en-US" altLang="ja-JP" dirty="0">
                  <a:latin typeface="Cambria Math" panose="02040503050406030204" pitchFamily="18" charset="0"/>
                </a:endParaRPr>
              </a:p>
              <a:p>
                <a:r>
                  <a:rPr lang="ja-JP" altLang="en-US" dirty="0" smtClean="0">
                    <a:latin typeface="Cambria Math" panose="02040503050406030204" pitchFamily="18" charset="0"/>
                  </a:rPr>
                  <a:t>平均系内滞在時間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ja-JP" altLang="en-US" b="0" dirty="0" smtClean="0">
                    <a:latin typeface="Cambria Math" panose="02040503050406030204" pitchFamily="18" charset="0"/>
                  </a:rPr>
                  <a:t>と平均系内客数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ja-JP" altLang="en-US" b="0" dirty="0" smtClean="0">
                    <a:latin typeface="Cambria Math" panose="02040503050406030204" pitchFamily="18" charset="0"/>
                  </a:rPr>
                  <a:t>も同様</a:t>
                </a:r>
                <a:endParaRPr lang="en-US" altLang="ja-JP" b="0" dirty="0" smtClean="0">
                  <a:latin typeface="Cambria Math" panose="02040503050406030204" pitchFamily="18" charset="0"/>
                </a:endParaRPr>
              </a:p>
              <a:p>
                <a:endParaRPr lang="en-US" altLang="ja-JP" dirty="0">
                  <a:latin typeface="Cambria Math" panose="02040503050406030204" pitchFamily="18" charset="0"/>
                </a:endParaRPr>
              </a:p>
              <a:p>
                <a:endParaRPr lang="en-US" altLang="ja-JP" b="0" dirty="0" smtClean="0">
                  <a:latin typeface="Cambria Math" panose="02040503050406030204" pitchFamily="18" charset="0"/>
                </a:endParaRPr>
              </a:p>
              <a:p>
                <a:r>
                  <a:rPr lang="ja-JP" altLang="en-US" dirty="0" smtClean="0">
                    <a:latin typeface="Cambria Math" panose="02040503050406030204" pitchFamily="18" charset="0"/>
                  </a:rPr>
                  <a:t>つまり</a:t>
                </a:r>
                <a:r>
                  <a:rPr lang="ja-JP" altLang="en-US" dirty="0">
                    <a:latin typeface="Cambria Math" panose="02040503050406030204" pitchFamily="18" charset="0"/>
                  </a:rPr>
                  <a:t>、</a:t>
                </a:r>
                <a:r>
                  <a:rPr lang="ja-JP" altLang="en-US" dirty="0" smtClean="0">
                    <a:latin typeface="Cambria Math" panose="02040503050406030204" pitchFamily="18" charset="0"/>
                  </a:rPr>
                  <a:t>平均だけなら待ち時間分布は不要</a:t>
                </a:r>
                <a:endParaRPr lang="en-US" altLang="ja-JP" b="0" dirty="0" smtClean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66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正方形/長方形 3"/>
              <p:cNvSpPr/>
              <p:nvPr/>
            </p:nvSpPr>
            <p:spPr>
              <a:xfrm>
                <a:off x="628650" y="2415629"/>
                <a:ext cx="7886699" cy="119982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r>
                        <a:rPr lang="en-US" altLang="ja-JP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</a:rPr>
                        <m:t>𝜆</m:t>
                      </m:r>
                      <m:sSub>
                        <m:sSubPr>
                          <m:ctrlPr>
                            <a:rPr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</m:oMath>
                  </m:oMathPara>
                </a14:m>
                <a:endParaRPr lang="en-US" altLang="ja-JP" sz="3200" dirty="0" smtClean="0"/>
              </a:p>
              <a:p>
                <a:pPr algn="ctr"/>
                <a14:m>
                  <m:oMath xmlns:m="http://schemas.openxmlformats.org/officeDocument/2006/math"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altLang="ja-JP" sz="2400" dirty="0" smtClean="0"/>
                  <a:t>: </a:t>
                </a:r>
                <a:r>
                  <a:rPr lang="ja-JP" altLang="en-US" sz="2400" dirty="0" smtClean="0"/>
                  <a:t>到着率（平均到着間隔の逆数）</a:t>
                </a:r>
                <a:endParaRPr lang="en-US" altLang="ja-JP" sz="2400" dirty="0" smtClean="0"/>
              </a:p>
            </p:txBody>
          </p:sp>
        </mc:Choice>
        <mc:Fallback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2415629"/>
                <a:ext cx="7886699" cy="1199820"/>
              </a:xfrm>
              <a:prstGeom prst="rect">
                <a:avLst/>
              </a:prstGeom>
              <a:blipFill rotWithShape="0">
                <a:blip r:embed="rId3"/>
                <a:stretch>
                  <a:fillRect b="-252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正方形/長方形 4"/>
              <p:cNvSpPr/>
              <p:nvPr/>
            </p:nvSpPr>
            <p:spPr>
              <a:xfrm>
                <a:off x="628651" y="4386258"/>
                <a:ext cx="7886698" cy="84115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en-US" altLang="ja-JP" sz="3200" dirty="0" smtClean="0"/>
              </a:p>
            </p:txBody>
          </p:sp>
        </mc:Choice>
        <mc:Fallback>
          <p:sp>
            <p:nvSpPr>
              <p:cNvPr id="5" name="正方形/長方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1" y="4386258"/>
                <a:ext cx="7886698" cy="84115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待ち行列チュートリアル</a:t>
            </a:r>
            <a:endParaRPr kumimoji="1" lang="ja-JP" altLang="en-US"/>
          </a:p>
        </p:txBody>
      </p:sp>
      <p:sp>
        <p:nvSpPr>
          <p:cNvPr id="9" name="日付プレースホルダー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2016/6/18</a:t>
            </a:r>
            <a:endParaRPr lang="ja-JP" altLang="en-US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1AD-4F2C-428E-A84C-EB9916FA2C40}" type="slidenum">
              <a:rPr lang="ja-JP" altLang="en-US" smtClean="0"/>
              <a:pPr/>
              <a:t>18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417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M/M/1</a:t>
            </a:r>
            <a:r>
              <a:rPr lang="ja-JP" altLang="en-US" dirty="0" smtClean="0"/>
              <a:t>のシミュレーション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外生変数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到着間隔分布：指数分布（条件）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パラメータ：変更可能？（制御）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サービス時間分布：指数（条件）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パラメータ：変更可能？（制御）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窓</a:t>
            </a:r>
            <a:r>
              <a:rPr kumimoji="1" lang="ja-JP" altLang="en-US" dirty="0" smtClean="0"/>
              <a:t>口数</a:t>
            </a:r>
            <a:r>
              <a:rPr kumimoji="1" lang="en-US" altLang="ja-JP" dirty="0" smtClean="0"/>
              <a:t>1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バッファサイズ∞：条件</a:t>
            </a:r>
            <a:endParaRPr kumimoji="1" lang="en-US" altLang="ja-JP" dirty="0" smtClean="0"/>
          </a:p>
          <a:p>
            <a:r>
              <a:rPr lang="ja-JP" altLang="en-US" dirty="0" smtClean="0"/>
              <a:t>内生変数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系内客数</a:t>
            </a:r>
            <a:r>
              <a:rPr lang="ja-JP" altLang="en-US" dirty="0" smtClean="0"/>
              <a:t>：状態変数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イベントタイマー</a:t>
            </a:r>
            <a:endParaRPr lang="en-US" altLang="ja-JP" dirty="0"/>
          </a:p>
          <a:p>
            <a:pPr lvl="2"/>
            <a:r>
              <a:rPr lang="ja-JP" altLang="en-US" dirty="0" smtClean="0"/>
              <a:t>イベントごとに再設定＝残余時間を記録する必要が無い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指数分布の無記憶性</a:t>
            </a:r>
            <a:endParaRPr lang="en-US" altLang="ja-JP" dirty="0" smtClean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待ち行列チュートリアル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2016/6/18</a:t>
            </a:r>
            <a:endParaRPr lang="ja-JP" altLang="en-US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1AD-4F2C-428E-A84C-EB9916FA2C40}" type="slidenum">
              <a:rPr lang="ja-JP" altLang="en-US" smtClean="0"/>
              <a:pPr/>
              <a:t>19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062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想定する話の内容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「うちの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年生に分かる」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偏差値</a:t>
            </a:r>
            <a:r>
              <a:rPr lang="en-US" altLang="ja-JP" dirty="0" smtClean="0"/>
              <a:t>50</a:t>
            </a:r>
            <a:r>
              <a:rPr lang="ja-JP" altLang="en-US" dirty="0" smtClean="0"/>
              <a:t>前後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ひょっとすると高校で数</a:t>
            </a:r>
            <a:r>
              <a:rPr kumimoji="1" lang="en-US" altLang="ja-JP" dirty="0" smtClean="0"/>
              <a:t>Ⅲ</a:t>
            </a:r>
            <a:r>
              <a:rPr kumimoji="1" lang="ja-JP" altLang="en-US" dirty="0" smtClean="0"/>
              <a:t>をやってない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確率は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年前に受講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内容の半分くらいは分かってない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卒業研究の解析手法で待ち行列が候補になってる</a:t>
            </a:r>
            <a:endParaRPr lang="en-US" altLang="ja-JP" dirty="0" smtClean="0"/>
          </a:p>
          <a:p>
            <a:r>
              <a:rPr kumimoji="1" lang="ja-JP" altLang="en-US" dirty="0" smtClean="0"/>
              <a:t>何となく簡単に試せる待ち行列シミュレーション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JavaScript</a:t>
            </a:r>
            <a:r>
              <a:rPr lang="ja-JP" altLang="en-US" dirty="0" smtClean="0"/>
              <a:t>で書いてみました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ネット接続してれば今試せます（たぶん）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待ち行列チュートリアル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2016/6/18</a:t>
            </a:r>
            <a:endParaRPr lang="ja-JP" altLang="en-US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1AD-4F2C-428E-A84C-EB9916FA2C40}" type="slidenum">
              <a:rPr lang="ja-JP" altLang="en-US" smtClean="0"/>
              <a:pPr/>
              <a:t>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025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（疑似）乱数の作り方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ja-JP" altLang="en-US" dirty="0" smtClean="0"/>
                  <a:t>一様乱数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kumimoji="1" lang="ja-JP" altLang="en-US" dirty="0" smtClean="0"/>
                  <a:t>を与える関数は大抵の言語にある</a:t>
                </a:r>
                <a:endParaRPr kumimoji="1" lang="en-US" altLang="ja-JP" dirty="0" smtClean="0"/>
              </a:p>
              <a:p>
                <a:pPr lvl="1"/>
                <a:r>
                  <a:rPr lang="ja-JP" altLang="en-US" dirty="0" smtClean="0"/>
                  <a:t>一様乱数にも良し悪しがあるが</a:t>
                </a:r>
                <a:r>
                  <a:rPr lang="en-US" altLang="ja-JP" dirty="0" smtClean="0"/>
                  <a:t>…</a:t>
                </a:r>
                <a:endParaRPr kumimoji="1" lang="en-US" altLang="ja-JP" dirty="0" smtClean="0"/>
              </a:p>
              <a:p>
                <a:r>
                  <a:rPr lang="ja-JP" altLang="en-US" dirty="0" smtClean="0"/>
                  <a:t>逆関数法</a:t>
                </a:r>
                <a:r>
                  <a:rPr lang="en-US" altLang="ja-JP" dirty="0"/>
                  <a:t>:</a:t>
                </a:r>
                <a:r>
                  <a:rPr lang="en-US" altLang="ja-JP" dirty="0" smtClean="0"/>
                  <a:t>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ja-JP" altLang="en-US" dirty="0" smtClean="0"/>
                  <a:t> （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kumimoji="1" lang="ja-JP" altLang="en-US" dirty="0" smtClean="0"/>
                  <a:t>は必要な分布の</a:t>
                </a:r>
                <a:r>
                  <a:rPr kumimoji="1" lang="en-US" altLang="ja-JP" dirty="0" smtClean="0"/>
                  <a:t>CDF</a:t>
                </a:r>
                <a:r>
                  <a:rPr kumimoji="1" lang="ja-JP" altLang="en-US" dirty="0" smtClean="0"/>
                  <a:t>）</a:t>
                </a:r>
                <a:endParaRPr kumimoji="1" lang="en-US" altLang="ja-JP" dirty="0" smtClean="0"/>
              </a:p>
              <a:p>
                <a:pPr lvl="1"/>
                <a:r>
                  <a:rPr lang="ja-JP" altLang="en-US" dirty="0" smtClean="0"/>
                  <a:t>例：指数乱数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m:rPr>
                        <m:sty m:val="p"/>
                      </m:rPr>
                      <a:rPr lang="en-US" altLang="ja-JP" b="0" i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⁡(1−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kumimoji="1" lang="en-US" altLang="ja-JP" dirty="0" smtClean="0"/>
              </a:p>
              <a:p>
                <a:r>
                  <a:rPr lang="en-US" altLang="ja-JP" dirty="0" smtClean="0"/>
                  <a:t>Box-Muller</a:t>
                </a:r>
                <a:r>
                  <a:rPr lang="ja-JP" altLang="en-US" dirty="0" smtClean="0"/>
                  <a:t>法：正規分布</a:t>
                </a:r>
                <a:endParaRPr lang="en-US" altLang="ja-JP" dirty="0" smtClean="0"/>
              </a:p>
              <a:p>
                <a:pPr lvl="1"/>
                <a:r>
                  <a:rPr lang="ja-JP" altLang="en-US" dirty="0" smtClean="0"/>
                  <a:t>待ち行列ではあまり出てこない</a:t>
                </a:r>
                <a:endParaRPr lang="en-US" altLang="ja-JP" dirty="0" smtClean="0"/>
              </a:p>
              <a:p>
                <a:r>
                  <a:rPr kumimoji="1" lang="en-US" altLang="ja-JP" dirty="0" smtClean="0"/>
                  <a:t>Python3</a:t>
                </a:r>
                <a:r>
                  <a:rPr lang="ja-JP" altLang="en-US" dirty="0" smtClean="0"/>
                  <a:t>では以下の分布に対応</a:t>
                </a:r>
                <a:endParaRPr lang="en-US" altLang="ja-JP" dirty="0" smtClean="0"/>
              </a:p>
              <a:p>
                <a:pPr lvl="1"/>
                <a:r>
                  <a:rPr lang="ja-JP" altLang="en-US" dirty="0" smtClean="0"/>
                  <a:t>一様、三角、ベータ、指数、ガンマ、正規、対数正規、フォンミーゼス、パレート、ワイブル</a:t>
                </a: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9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待ち行列チュートリアル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2016/6/18</a:t>
            </a:r>
            <a:endParaRPr lang="ja-JP" altLang="en-US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1AD-4F2C-428E-A84C-EB9916FA2C40}" type="slidenum">
              <a:rPr lang="ja-JP" altLang="en-US" smtClean="0"/>
              <a:pPr/>
              <a:t>20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96769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実行</a:t>
            </a:r>
            <a:r>
              <a:rPr lang="ja-JP" altLang="en-US" dirty="0" smtClean="0"/>
              <a:t>してみ</a:t>
            </a:r>
            <a:r>
              <a:rPr lang="ja-JP" altLang="en-US" dirty="0"/>
              <a:t>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http://www.rd.dendai.ac.jp/~fujimoto/quesim/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220" y="2639471"/>
            <a:ext cx="3429000" cy="3429000"/>
          </a:xfrm>
          <a:prstGeom prst="rect">
            <a:avLst/>
          </a:prstGeom>
        </p:spPr>
      </p:pic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待ち行列チュートリアル</a:t>
            </a:r>
            <a:endParaRPr kumimoji="1" lang="ja-JP" altLang="en-US"/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2016/6/18</a:t>
            </a:r>
            <a:endParaRPr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1AD-4F2C-428E-A84C-EB9916FA2C40}" type="slidenum">
              <a:rPr lang="ja-JP" altLang="en-US" smtClean="0"/>
              <a:pPr/>
              <a:t>21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833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JavaScript</a:t>
            </a:r>
            <a:r>
              <a:rPr kumimoji="1" lang="ja-JP" altLang="en-US" dirty="0" smtClean="0"/>
              <a:t>環境の留意点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あまりバッチ処理向きではない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ローカルファイルの扱いに制限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デモ向き</a:t>
            </a:r>
            <a:endParaRPr lang="en-US" altLang="ja-JP" dirty="0" smtClean="0"/>
          </a:p>
          <a:p>
            <a:r>
              <a:rPr lang="ja-JP" altLang="en-US" dirty="0" smtClean="0"/>
              <a:t>メモリ</a:t>
            </a:r>
            <a:r>
              <a:rPr lang="ja-JP" altLang="en-US" dirty="0" smtClean="0"/>
              <a:t>消費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1000</a:t>
            </a:r>
            <a:r>
              <a:rPr kumimoji="1" lang="ja-JP" altLang="en-US" dirty="0" smtClean="0"/>
              <a:t>万</a:t>
            </a:r>
            <a:r>
              <a:rPr lang="ja-JP" altLang="en-US" dirty="0" smtClean="0"/>
              <a:t>人くらい到着させるとまずいか</a:t>
            </a:r>
            <a:r>
              <a:rPr lang="ja-JP" altLang="en-US" dirty="0" smtClean="0"/>
              <a:t>も</a:t>
            </a:r>
            <a:endParaRPr kumimoji="1" lang="en-US" altLang="ja-JP" dirty="0" smtClean="0"/>
          </a:p>
          <a:p>
            <a:r>
              <a:rPr kumimoji="1" lang="ja-JP" altLang="en-US" dirty="0" smtClean="0"/>
              <a:t>疑似乱数：</a:t>
            </a:r>
            <a:r>
              <a:rPr kumimoji="1" lang="en-US" altLang="ja-JP" dirty="0" err="1" smtClean="0"/>
              <a:t>Math.random</a:t>
            </a:r>
            <a:r>
              <a:rPr kumimoji="1" lang="en-US" altLang="ja-JP" dirty="0" smtClean="0"/>
              <a:t>()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生成アルゴリズムは実装（≒ブラウザ）</a:t>
            </a:r>
            <a:r>
              <a:rPr lang="ja-JP" altLang="en-US" dirty="0" smtClean="0"/>
              <a:t>依存</a:t>
            </a:r>
            <a:endParaRPr lang="en-US" altLang="ja-JP" dirty="0" smtClean="0"/>
          </a:p>
          <a:p>
            <a:pPr lvl="2"/>
            <a:r>
              <a:rPr lang="ja-JP" altLang="en-US" dirty="0"/>
              <a:t>以前</a:t>
            </a:r>
            <a:r>
              <a:rPr lang="ja-JP" altLang="en-US" dirty="0" smtClean="0"/>
              <a:t>は</a:t>
            </a:r>
            <a:r>
              <a:rPr lang="en-US" altLang="ja-JP" dirty="0" smtClean="0"/>
              <a:t>MWC</a:t>
            </a:r>
            <a:r>
              <a:rPr lang="ja-JP" altLang="en-US" dirty="0" smtClean="0"/>
              <a:t>→</a:t>
            </a:r>
            <a:r>
              <a:rPr lang="ja-JP" altLang="en-US" dirty="0" smtClean="0"/>
              <a:t>今</a:t>
            </a:r>
            <a:r>
              <a:rPr lang="ja-JP" altLang="en-US" dirty="0" smtClean="0"/>
              <a:t>は</a:t>
            </a:r>
            <a:r>
              <a:rPr lang="en-US" altLang="ja-JP" dirty="0" smtClean="0"/>
              <a:t>xorshift128+</a:t>
            </a:r>
            <a:r>
              <a:rPr lang="ja-JP" altLang="en-US" dirty="0" smtClean="0"/>
              <a:t>が主流</a:t>
            </a:r>
            <a:endParaRPr lang="en-US" altLang="ja-JP" dirty="0" smtClean="0"/>
          </a:p>
          <a:p>
            <a:pPr lvl="1"/>
            <a:r>
              <a:rPr lang="ja-JP" altLang="en-US" dirty="0"/>
              <a:t>標準</a:t>
            </a:r>
            <a:r>
              <a:rPr lang="ja-JP" altLang="en-US" dirty="0" smtClean="0"/>
              <a:t>で</a:t>
            </a:r>
            <a:r>
              <a:rPr lang="en-US" altLang="ja-JP" dirty="0" smtClean="0"/>
              <a:t>seed</a:t>
            </a:r>
            <a:r>
              <a:rPr lang="ja-JP" altLang="en-US" dirty="0" smtClean="0"/>
              <a:t>を固定する方法が無い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再現が必要なケースで</a:t>
            </a:r>
            <a:r>
              <a:rPr lang="ja-JP" altLang="en-US" dirty="0" smtClean="0"/>
              <a:t>は</a:t>
            </a:r>
            <a:r>
              <a:rPr lang="ja-JP" altLang="en-US" dirty="0"/>
              <a:t>スクラッチ</a:t>
            </a:r>
            <a:r>
              <a:rPr lang="ja-JP" altLang="en-US" dirty="0" smtClean="0"/>
              <a:t>で</a:t>
            </a:r>
            <a:r>
              <a:rPr lang="ja-JP" altLang="en-US" dirty="0" smtClean="0"/>
              <a:t>疑似乱数を</a:t>
            </a:r>
            <a:r>
              <a:rPr lang="ja-JP" altLang="en-US" dirty="0" smtClean="0"/>
              <a:t>実装</a:t>
            </a:r>
            <a:endParaRPr lang="en-US" altLang="ja-JP" dirty="0" smtClean="0"/>
          </a:p>
          <a:p>
            <a:pPr lvl="2"/>
            <a:endParaRPr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待ち行列チュートリアル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2016/6/18</a:t>
            </a:r>
            <a:endParaRPr lang="ja-JP" altLang="en-US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1AD-4F2C-428E-A84C-EB9916FA2C40}" type="slidenum">
              <a:rPr lang="ja-JP" altLang="en-US" smtClean="0"/>
              <a:pPr/>
              <a:t>22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442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質疑応答あるある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「シミュレーションの試行回数は？」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1</a:t>
            </a:r>
            <a:r>
              <a:rPr lang="ja-JP" altLang="en-US" dirty="0" smtClean="0"/>
              <a:t>回の試行は「たまたま」の</a:t>
            </a:r>
            <a:r>
              <a:rPr lang="en-US" altLang="ja-JP" dirty="0" smtClean="0"/>
              <a:t>1</a:t>
            </a:r>
            <a:r>
              <a:rPr lang="ja-JP" altLang="en-US" dirty="0" smtClean="0"/>
              <a:t>サンプル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精度を上げるには多数のサンプルが必要</a:t>
            </a:r>
            <a:endParaRPr lang="en-US" altLang="ja-JP" dirty="0" smtClean="0"/>
          </a:p>
          <a:p>
            <a:r>
              <a:rPr lang="ja-JP" altLang="en-US" dirty="0" smtClean="0"/>
              <a:t>「シミュレーションでなくても答え出ませんか？」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M/M/s</a:t>
            </a:r>
            <a:r>
              <a:rPr lang="ja-JP" altLang="en-US" dirty="0" smtClean="0"/>
              <a:t>くらいまでは公式が転がってる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数値</a:t>
            </a:r>
            <a:r>
              <a:rPr lang="ja-JP" altLang="en-US" dirty="0"/>
              <a:t>解析</a:t>
            </a:r>
            <a:r>
              <a:rPr lang="ja-JP" altLang="en-US" dirty="0" smtClean="0"/>
              <a:t>に慣れていればもう少し複雑なモデルも</a:t>
            </a:r>
            <a:r>
              <a:rPr lang="en-US" altLang="ja-JP" dirty="0" smtClean="0"/>
              <a:t>OK</a:t>
            </a:r>
          </a:p>
          <a:p>
            <a:pPr lvl="1"/>
            <a:r>
              <a:rPr lang="ja-JP" altLang="en-US" dirty="0" smtClean="0"/>
              <a:t>そもそもシミュレーションは効率が悪い＝最後の手段</a:t>
            </a:r>
            <a:endParaRPr lang="en-US" altLang="ja-JP" dirty="0" smtClean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待ち行列チュートリアル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2016/6/18</a:t>
            </a:r>
            <a:endParaRPr lang="ja-JP" altLang="en-US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1AD-4F2C-428E-A84C-EB9916FA2C40}" type="slidenum">
              <a:rPr lang="ja-JP" altLang="en-US" smtClean="0"/>
              <a:pPr/>
              <a:t>23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31646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サンプル数の問題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kumimoji="1" lang="ja-JP" altLang="en-US" dirty="0" smtClean="0"/>
                  <a:t>大数の法則</a:t>
                </a:r>
                <a:endParaRPr kumimoji="1" lang="en-US" altLang="ja-JP" dirty="0" smtClean="0"/>
              </a:p>
              <a:p>
                <a:pPr lvl="1"/>
                <a:r>
                  <a:rPr kumimoji="1" lang="ja-JP" altLang="en-US" u="sng" dirty="0" smtClean="0"/>
                  <a:t>無限回</a:t>
                </a:r>
                <a:r>
                  <a:rPr lang="ja-JP" altLang="en-US" dirty="0"/>
                  <a:t>試行</a:t>
                </a:r>
                <a:r>
                  <a:rPr kumimoji="1" lang="ja-JP" altLang="en-US" dirty="0" smtClean="0"/>
                  <a:t>すれば厳密解に収束する（はず）</a:t>
                </a:r>
                <a:endParaRPr kumimoji="1" lang="en-US" altLang="ja-JP" dirty="0" smtClean="0"/>
              </a:p>
              <a:p>
                <a:pPr lvl="1"/>
                <a:r>
                  <a:rPr lang="ja-JP" altLang="en-US" dirty="0" smtClean="0"/>
                  <a:t>有限回試行では</a:t>
                </a:r>
                <a:r>
                  <a:rPr lang="ja-JP" altLang="en-US" dirty="0"/>
                  <a:t>誤差</a:t>
                </a:r>
                <a:r>
                  <a:rPr lang="ja-JP" altLang="en-US" dirty="0" smtClean="0"/>
                  <a:t>を考慮する</a:t>
                </a:r>
                <a:endParaRPr lang="en-US" altLang="ja-JP" dirty="0" smtClean="0"/>
              </a:p>
              <a:p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100</m:t>
                    </m:r>
                    <m:d>
                      <m:d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kumimoji="1" lang="ja-JP" altLang="en-US" dirty="0" smtClean="0"/>
                  <a:t>信頼区間</a:t>
                </a:r>
                <a:endParaRPr lang="en-US" altLang="ja-JP" dirty="0"/>
              </a:p>
              <a:p>
                <a:pPr lvl="1"/>
                <a:r>
                  <a:rPr kumimoji="1" lang="ja-JP" altLang="en-US" dirty="0" smtClean="0"/>
                  <a:t>区間が真の値を</a:t>
                </a:r>
                <a:r>
                  <a:rPr lang="ja-JP" altLang="en-US" dirty="0" smtClean="0"/>
                  <a:t>含む確率が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1−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endParaRPr kumimoji="1" lang="en-US" altLang="ja-JP" dirty="0" smtClean="0"/>
              </a:p>
              <a:p>
                <a:pPr lvl="1"/>
                <a:r>
                  <a:rPr kumimoji="1" lang="ja-JP" altLang="en-US" dirty="0" smtClean="0"/>
                  <a:t>（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=0.05</m:t>
                    </m:r>
                  </m:oMath>
                </a14:m>
                <a:r>
                  <a:rPr kumimoji="1" lang="ja-JP" altLang="en-US" dirty="0" smtClean="0"/>
                  <a:t>がよく用いられる）</a:t>
                </a:r>
                <a:endParaRPr kumimoji="1" lang="en-US" altLang="ja-JP" dirty="0" smtClean="0"/>
              </a:p>
              <a:p>
                <a:endParaRPr lang="en-US" altLang="ja-JP" dirty="0"/>
              </a:p>
              <a:p>
                <a:endParaRPr kumimoji="1" lang="en-US" altLang="ja-JP" dirty="0" smtClean="0"/>
              </a:p>
              <a:p>
                <a:endParaRPr lang="en-US" altLang="ja-JP" dirty="0"/>
              </a:p>
              <a:p>
                <a:endParaRPr kumimoji="1" lang="en-US" altLang="ja-JP" dirty="0" smtClean="0"/>
              </a:p>
              <a:p>
                <a:endParaRPr lang="en-US" altLang="ja-JP" dirty="0" smtClean="0"/>
              </a:p>
              <a:p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ja-JP" dirty="0" smtClean="0"/>
                  <a:t>:</a:t>
                </a:r>
                <a:r>
                  <a:rPr lang="ja-JP" altLang="en-US" dirty="0" smtClean="0"/>
                  <a:t>大、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altLang="ja-JP" dirty="0" smtClean="0"/>
                  <a:t>:</a:t>
                </a:r>
                <a:r>
                  <a:rPr lang="ja-JP" altLang="en-US" dirty="0" smtClean="0"/>
                  <a:t>小であるほど信頼区間が狭い</a:t>
                </a:r>
                <a:endParaRPr lang="en-US" altLang="ja-JP" dirty="0" smtClean="0"/>
              </a:p>
              <a:p>
                <a:pPr lvl="1"/>
                <a:endParaRPr kumimoji="1" lang="en-US" altLang="ja-JP" dirty="0" smtClean="0"/>
              </a:p>
              <a:p>
                <a:pPr marL="0" indent="0">
                  <a:buNone/>
                </a:pPr>
                <a:endParaRPr kumimoji="1" lang="en-US" altLang="ja-JP" dirty="0" smtClean="0"/>
              </a:p>
              <a:p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05" t="-392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正方形/長方形 3"/>
              <p:cNvSpPr/>
              <p:nvPr/>
            </p:nvSpPr>
            <p:spPr>
              <a:xfrm>
                <a:off x="628650" y="3735976"/>
                <a:ext cx="7886699" cy="1703397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d>
                          <m:f>
                            <m:f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̂"/>
                              <m:ctrlP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d>
                          <m:f>
                            <m:f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US" altLang="ja-JP" sz="2400" dirty="0" smtClean="0"/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</m:oMath>
                </a14:m>
                <a:r>
                  <a:rPr lang="en-US" altLang="ja-JP" dirty="0" smtClean="0"/>
                  <a:t>: </a:t>
                </a:r>
                <a:r>
                  <a:rPr lang="ja-JP" altLang="en-US" dirty="0" smtClean="0"/>
                  <a:t>標本平均</a:t>
                </a:r>
                <a:r>
                  <a:rPr lang="en-US" altLang="ja-JP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altLang="ja-JP" dirty="0" smtClean="0"/>
                  <a:t>: </a:t>
                </a:r>
                <a:r>
                  <a:rPr lang="ja-JP" altLang="en-US" dirty="0" smtClean="0"/>
                  <a:t>不偏標準偏差</a:t>
                </a:r>
                <a:endParaRPr lang="en-US" altLang="ja-JP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d>
                  </m:oMath>
                </a14:m>
                <a:r>
                  <a:rPr lang="en-US" altLang="ja-JP" dirty="0" smtClean="0"/>
                  <a:t>: </a:t>
                </a:r>
                <a:r>
                  <a:rPr lang="ja-JP" altLang="en-US" dirty="0" smtClean="0"/>
                  <a:t>自由度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ja-JP" altLang="en-US" dirty="0" smtClean="0"/>
                  <a:t>の</a:t>
                </a:r>
                <a:r>
                  <a:rPr lang="en-US" altLang="ja-JP" dirty="0" smtClean="0"/>
                  <a:t>t</a:t>
                </a:r>
                <a:r>
                  <a:rPr lang="ja-JP" altLang="en-US" dirty="0" smtClean="0"/>
                  <a:t>分布の上側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ja-JP" altLang="en-US" dirty="0" smtClean="0"/>
                  <a:t>点（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ja-JP" altLang="en-US" dirty="0" smtClean="0"/>
                  <a:t>が大なら正規分布で近似可）</a:t>
                </a:r>
                <a:endParaRPr lang="en-US" altLang="ja-JP" dirty="0"/>
              </a:p>
            </p:txBody>
          </p:sp>
        </mc:Choice>
        <mc:Fallback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3735976"/>
                <a:ext cx="7886699" cy="170339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待ち行列チュートリアル</a:t>
            </a:r>
            <a:endParaRPr kumimoji="1" lang="ja-JP" altLang="en-US"/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2016/6/18</a:t>
            </a:r>
            <a:endParaRPr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1AD-4F2C-428E-A84C-EB9916FA2C40}" type="slidenum">
              <a:rPr lang="ja-JP" altLang="en-US" smtClean="0"/>
              <a:pPr/>
              <a:t>24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67519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本講演のまとめ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何となく待ち行列の概要</a:t>
            </a:r>
            <a:endParaRPr kumimoji="1" lang="en-US" altLang="ja-JP" dirty="0" smtClean="0"/>
          </a:p>
          <a:p>
            <a:r>
              <a:rPr lang="ja-JP" altLang="en-US" dirty="0"/>
              <a:t>何</a:t>
            </a:r>
            <a:r>
              <a:rPr lang="ja-JP" altLang="en-US" dirty="0" smtClean="0"/>
              <a:t>となくシミュレーションの概要</a:t>
            </a:r>
            <a:endParaRPr lang="en-US" altLang="ja-JP" dirty="0" smtClean="0"/>
          </a:p>
          <a:p>
            <a:r>
              <a:rPr kumimoji="1" lang="ja-JP" altLang="en-US" dirty="0"/>
              <a:t>基本的</a:t>
            </a:r>
            <a:r>
              <a:rPr kumimoji="1" lang="ja-JP" altLang="en-US" dirty="0" smtClean="0"/>
              <a:t>な振る舞い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各種確率変数と系内客数の変化の関係</a:t>
            </a:r>
            <a:endParaRPr lang="en-US" altLang="ja-JP" dirty="0" smtClean="0"/>
          </a:p>
          <a:p>
            <a:r>
              <a:rPr lang="ja-JP" altLang="en-US" dirty="0" smtClean="0"/>
              <a:t>シミュレーションの留意点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使いどころと使い方を誤らないように</a:t>
            </a:r>
            <a:endParaRPr lang="en-US" altLang="ja-JP" dirty="0" smtClean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待ち行列チュートリアル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2016/6/18</a:t>
            </a:r>
            <a:endParaRPr lang="ja-JP" altLang="en-US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1AD-4F2C-428E-A84C-EB9916FA2C40}" type="slidenum">
              <a:rPr lang="ja-JP" altLang="en-US" smtClean="0"/>
              <a:pPr/>
              <a:t>25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565848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参考文献</a:t>
            </a:r>
            <a:r>
              <a:rPr lang="en-US" altLang="ja-JP" dirty="0" smtClean="0"/>
              <a:t>(1)</a:t>
            </a:r>
            <a:r>
              <a:rPr lang="ja-JP" altLang="en-US" dirty="0" smtClean="0"/>
              <a:t>待ち行列全般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某密林に在庫有＆藤本が読んだことがあるもの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高橋・森村</a:t>
            </a:r>
            <a:r>
              <a:rPr lang="en-US" altLang="ja-JP" dirty="0" smtClean="0"/>
              <a:t>, </a:t>
            </a:r>
            <a:r>
              <a:rPr kumimoji="1" lang="ja-JP" altLang="en-US" dirty="0" smtClean="0"/>
              <a:t>「混雑と待ち」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朝倉書店</a:t>
            </a:r>
            <a:r>
              <a:rPr kumimoji="1" lang="en-US" altLang="ja-JP" dirty="0" smtClean="0"/>
              <a:t>, 2001.</a:t>
            </a:r>
          </a:p>
          <a:p>
            <a:pPr lvl="1"/>
            <a:r>
              <a:rPr lang="ja-JP" altLang="en-US" dirty="0" smtClean="0"/>
              <a:t>塩田他</a:t>
            </a:r>
            <a:r>
              <a:rPr lang="en-US" altLang="ja-JP" dirty="0" smtClean="0"/>
              <a:t>, </a:t>
            </a:r>
            <a:r>
              <a:rPr lang="ja-JP" altLang="en-US" dirty="0" smtClean="0"/>
              <a:t>「待ち行列理論の基礎と応用」</a:t>
            </a:r>
            <a:r>
              <a:rPr lang="en-US" altLang="ja-JP" dirty="0" smtClean="0"/>
              <a:t>, </a:t>
            </a:r>
            <a:r>
              <a:rPr lang="ja-JP" altLang="en-US" dirty="0" smtClean="0"/>
              <a:t>共立出版</a:t>
            </a:r>
            <a:r>
              <a:rPr lang="en-US" altLang="ja-JP" dirty="0" smtClean="0"/>
              <a:t>, 2014.</a:t>
            </a:r>
          </a:p>
          <a:p>
            <a:pPr lvl="1"/>
            <a:r>
              <a:rPr lang="ja-JP" altLang="en-US" dirty="0" smtClean="0"/>
              <a:t>宮沢</a:t>
            </a:r>
            <a:r>
              <a:rPr lang="en-US" altLang="ja-JP" dirty="0" smtClean="0"/>
              <a:t>, </a:t>
            </a:r>
            <a:r>
              <a:rPr lang="ja-JP" altLang="en-US" dirty="0" smtClean="0"/>
              <a:t>「待ち行列の数理とその応用」</a:t>
            </a:r>
            <a:r>
              <a:rPr lang="en-US" altLang="ja-JP" dirty="0" smtClean="0"/>
              <a:t>, </a:t>
            </a:r>
            <a:r>
              <a:rPr lang="ja-JP" altLang="en-US" dirty="0" smtClean="0"/>
              <a:t>牧野書店</a:t>
            </a:r>
            <a:r>
              <a:rPr lang="en-US" altLang="ja-JP" dirty="0" smtClean="0"/>
              <a:t>, 2013.</a:t>
            </a:r>
          </a:p>
          <a:p>
            <a:pPr lvl="1"/>
            <a:r>
              <a:rPr kumimoji="1" lang="ja-JP" altLang="en-US" dirty="0" smtClean="0"/>
              <a:t>紀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「待ち行列ネットワーク」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朝倉書店</a:t>
            </a:r>
            <a:r>
              <a:rPr kumimoji="1" lang="en-US" altLang="ja-JP" dirty="0" smtClean="0"/>
              <a:t>, 2002.</a:t>
            </a: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待ち行列チュートリアル</a:t>
            </a:r>
            <a:endParaRPr kumimoji="1" lang="ja-JP" altLang="en-US"/>
          </a:p>
        </p:txBody>
      </p:sp>
      <p:sp>
        <p:nvSpPr>
          <p:cNvPr id="9" name="日付プレースホルダー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2016/6/18</a:t>
            </a:r>
            <a:endParaRPr lang="ja-JP" altLang="en-US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1AD-4F2C-428E-A84C-EB9916FA2C40}" type="slidenum">
              <a:rPr lang="ja-JP" altLang="en-US" smtClean="0"/>
              <a:pPr/>
              <a:t>26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031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参考文献</a:t>
            </a:r>
            <a:r>
              <a:rPr lang="en-US" altLang="ja-JP" dirty="0" smtClean="0"/>
              <a:t>(2)</a:t>
            </a:r>
            <a:r>
              <a:rPr lang="ja-JP" altLang="en-US" dirty="0" smtClean="0"/>
              <a:t>シミュレーション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雑誌記事は理工系大学ならたいてい入手可？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逆瀬川</a:t>
            </a:r>
            <a:r>
              <a:rPr lang="en-US" altLang="ja-JP" dirty="0" smtClean="0"/>
              <a:t>, </a:t>
            </a:r>
            <a:r>
              <a:rPr lang="ja-JP" altLang="en-US" dirty="0" smtClean="0"/>
              <a:t>「シミュレーションの数理的評価」</a:t>
            </a:r>
            <a:r>
              <a:rPr lang="en-US" altLang="ja-JP" dirty="0" smtClean="0"/>
              <a:t>, </a:t>
            </a:r>
            <a:r>
              <a:rPr lang="ja-JP" altLang="en-US" dirty="0" smtClean="0"/>
              <a:t>オペレーションズ・リサーチ</a:t>
            </a:r>
            <a:r>
              <a:rPr lang="en-US" altLang="ja-JP" dirty="0" smtClean="0"/>
              <a:t>, 46(4), pp.168-173, 2001.</a:t>
            </a:r>
            <a:r>
              <a:rPr lang="ja-JP" altLang="en-US" dirty="0" smtClean="0"/>
              <a:t>（オープン）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高橋勝他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「シミュレーション工学」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朝倉書店</a:t>
            </a:r>
            <a:r>
              <a:rPr kumimoji="1" lang="en-US" altLang="ja-JP" dirty="0" smtClean="0"/>
              <a:t>, 2007.</a:t>
            </a:r>
          </a:p>
          <a:p>
            <a:pPr lvl="1"/>
            <a:r>
              <a:rPr lang="ja-JP" altLang="en-US" dirty="0" smtClean="0"/>
              <a:t>中川</a:t>
            </a:r>
            <a:r>
              <a:rPr lang="en-US" altLang="ja-JP" dirty="0" smtClean="0"/>
              <a:t>, </a:t>
            </a:r>
            <a:r>
              <a:rPr lang="ja-JP" altLang="en-US" dirty="0" smtClean="0"/>
              <a:t>「モンテカルロシミュレーション基礎：</a:t>
            </a:r>
            <a:r>
              <a:rPr lang="en-US" altLang="ja-JP" dirty="0"/>
              <a:t> </a:t>
            </a:r>
            <a:r>
              <a:rPr lang="en-US" altLang="ja-JP" dirty="0" smtClean="0"/>
              <a:t>--</a:t>
            </a:r>
            <a:r>
              <a:rPr lang="ja-JP" altLang="en-US" dirty="0" smtClean="0"/>
              <a:t>推定精度評価の問題点とその克服</a:t>
            </a:r>
            <a:r>
              <a:rPr lang="en-US" altLang="ja-JP" dirty="0" smtClean="0"/>
              <a:t>--</a:t>
            </a:r>
            <a:r>
              <a:rPr lang="ja-JP" altLang="en-US" dirty="0" smtClean="0"/>
              <a:t>」信学会通信ソサイエティマガジン</a:t>
            </a:r>
            <a:r>
              <a:rPr lang="en-US" altLang="ja-JP" dirty="0" smtClean="0"/>
              <a:t>, Vol.2008, No.6, pp.6_11—6_20, 2008.</a:t>
            </a:r>
            <a:r>
              <a:rPr lang="ja-JP" altLang="en-US" dirty="0" smtClean="0"/>
              <a:t>（定額）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大野他</a:t>
            </a:r>
            <a:r>
              <a:rPr lang="en-US" altLang="ja-JP" dirty="0" smtClean="0"/>
              <a:t>, </a:t>
            </a:r>
            <a:r>
              <a:rPr lang="ja-JP" altLang="en-US" dirty="0" smtClean="0"/>
              <a:t>「</a:t>
            </a:r>
            <a:r>
              <a:rPr lang="en-US" altLang="ja-JP" dirty="0" smtClean="0"/>
              <a:t>Excel</a:t>
            </a:r>
            <a:r>
              <a:rPr lang="ja-JP" altLang="en-US" dirty="0" smtClean="0"/>
              <a:t>で学ぶオペレーションズリサーチ」</a:t>
            </a:r>
            <a:r>
              <a:rPr lang="en-US" altLang="ja-JP" dirty="0" smtClean="0"/>
              <a:t>, </a:t>
            </a:r>
            <a:r>
              <a:rPr lang="ja-JP" altLang="en-US" dirty="0" smtClean="0"/>
              <a:t>近代科学社</a:t>
            </a:r>
            <a:r>
              <a:rPr lang="en-US" altLang="ja-JP" dirty="0" smtClean="0"/>
              <a:t>, 2014.</a:t>
            </a:r>
          </a:p>
          <a:p>
            <a:pPr lvl="1"/>
            <a:r>
              <a:rPr lang="ja-JP" altLang="en-US" dirty="0" smtClean="0"/>
              <a:t>井家他</a:t>
            </a:r>
            <a:r>
              <a:rPr lang="en-US" altLang="ja-JP" dirty="0" smtClean="0"/>
              <a:t>, </a:t>
            </a:r>
            <a:r>
              <a:rPr lang="ja-JP" altLang="en-US" dirty="0" smtClean="0"/>
              <a:t>「</a:t>
            </a:r>
            <a:r>
              <a:rPr lang="ja-JP" altLang="en-US" dirty="0"/>
              <a:t>表</a:t>
            </a:r>
            <a:r>
              <a:rPr lang="ja-JP" altLang="en-US" dirty="0" smtClean="0"/>
              <a:t>計算ソフトで待ち行列を再現してみよう」</a:t>
            </a:r>
            <a:r>
              <a:rPr lang="en-US" altLang="ja-JP" dirty="0" smtClean="0"/>
              <a:t>, </a:t>
            </a:r>
            <a:r>
              <a:rPr lang="ja-JP" altLang="en-US" dirty="0" smtClean="0"/>
              <a:t>オペレーションズ・リサーチ</a:t>
            </a:r>
            <a:r>
              <a:rPr lang="en-US" altLang="ja-JP" dirty="0" smtClean="0"/>
              <a:t>, Vol.60(9), pp.526-531, 2015.</a:t>
            </a:r>
            <a:r>
              <a:rPr lang="ja-JP" altLang="en-US" dirty="0" smtClean="0"/>
              <a:t>（有料）</a:t>
            </a:r>
            <a:endParaRPr lang="en-US" altLang="ja-JP" dirty="0" smtClean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待ち行列チュートリアル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2016/6/18</a:t>
            </a:r>
            <a:endParaRPr lang="ja-JP" altLang="en-US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1AD-4F2C-428E-A84C-EB9916FA2C40}" type="slidenum">
              <a:rPr lang="ja-JP" altLang="en-US" smtClean="0"/>
              <a:pPr/>
              <a:t>27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024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シミュレーションとは？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実際の現象を簡略化し数学的に表現</a:t>
            </a:r>
            <a:r>
              <a:rPr lang="ja-JP" altLang="en-US" dirty="0" smtClean="0"/>
              <a:t>＝モデル</a:t>
            </a:r>
            <a:endParaRPr lang="en-US" altLang="ja-JP" dirty="0" smtClean="0"/>
          </a:p>
          <a:p>
            <a:r>
              <a:rPr lang="ja-JP" altLang="en-US" dirty="0" smtClean="0"/>
              <a:t>（コンピュータ）シミュレーション</a:t>
            </a:r>
            <a:endParaRPr lang="en-US" altLang="ja-JP" dirty="0" smtClean="0"/>
          </a:p>
          <a:p>
            <a:pPr lvl="1"/>
            <a:r>
              <a:rPr lang="ja-JP" altLang="en-US" dirty="0"/>
              <a:t>コンピュータ</a:t>
            </a:r>
            <a:r>
              <a:rPr lang="ja-JP" altLang="en-US" dirty="0" smtClean="0"/>
              <a:t>上でのモデル表現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条件を変えて繰り返し実験可能</a:t>
            </a:r>
            <a:endParaRPr lang="en-US" altLang="ja-JP" dirty="0" smtClean="0"/>
          </a:p>
          <a:p>
            <a:r>
              <a:rPr lang="ja-JP" altLang="en-US" dirty="0" smtClean="0"/>
              <a:t>モデルに確率的な要因が含まれるか？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→モンテカルロ・シミュレーション</a:t>
            </a:r>
            <a:endParaRPr lang="en-US" altLang="ja-JP" dirty="0" smtClean="0"/>
          </a:p>
          <a:p>
            <a:r>
              <a:rPr lang="ja-JP" altLang="en-US" dirty="0" smtClean="0"/>
              <a:t>モデルの状態は時間変化するか？</a:t>
            </a:r>
            <a:endParaRPr lang="en-US" altLang="ja-JP" dirty="0"/>
          </a:p>
          <a:p>
            <a:pPr lvl="1"/>
            <a:r>
              <a:rPr lang="ja-JP" altLang="en-US" dirty="0" smtClean="0"/>
              <a:t>連続型（タイムスライス）シミュレーション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離散型（イベント）シミュレーション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待ち行列チュートリアル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2016/6/18</a:t>
            </a:r>
            <a:endParaRPr lang="ja-JP" altLang="en-US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1AD-4F2C-428E-A84C-EB9916FA2C40}" type="slidenum">
              <a:rPr lang="ja-JP" altLang="en-US" smtClean="0"/>
              <a:pPr/>
              <a:t>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966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シミュレーションにおける変数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外生変数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条件変数：あらかじめ与えられる条件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制御変数：変更可能な要因</a:t>
            </a:r>
            <a:endParaRPr kumimoji="1" lang="en-US" altLang="ja-JP" dirty="0" smtClean="0"/>
          </a:p>
          <a:p>
            <a:r>
              <a:rPr lang="ja-JP" altLang="en-US" dirty="0" smtClean="0"/>
              <a:t>内生変数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目的変数：評価基準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外生変数の関数として表現される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状態変数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待ち行列チュートリアル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2016/6/18</a:t>
            </a:r>
            <a:endParaRPr lang="ja-JP" altLang="en-US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1AD-4F2C-428E-A84C-EB9916FA2C40}" type="slidenum">
              <a:rPr lang="ja-JP" altLang="en-US" smtClean="0"/>
              <a:pPr/>
              <a:t>4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4758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混雑現象のモデル化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3514"/>
            <a:ext cx="7886700" cy="4353449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様々な混雑や滞留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人の混雑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小売</a:t>
            </a:r>
            <a:r>
              <a:rPr lang="ja-JP" altLang="en-US" dirty="0"/>
              <a:t>店</a:t>
            </a:r>
            <a:r>
              <a:rPr lang="ja-JP" altLang="en-US" dirty="0" smtClean="0"/>
              <a:t>、銀行、飲食店、娯楽施設、歩道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モノの混雑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輸送機関</a:t>
            </a:r>
            <a:r>
              <a:rPr lang="ja-JP" altLang="en-US" dirty="0"/>
              <a:t>、</a:t>
            </a:r>
            <a:r>
              <a:rPr lang="ja-JP" altLang="en-US" dirty="0" smtClean="0"/>
              <a:t>生産ライン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情報の混雑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プロセス、トランザクション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電話回線・チャネル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パケット</a:t>
            </a:r>
            <a:endParaRPr kumimoji="1" lang="en-US" altLang="ja-JP" dirty="0" smtClean="0"/>
          </a:p>
          <a:p>
            <a:r>
              <a:rPr lang="ja-JP" altLang="en-US" dirty="0" smtClean="0"/>
              <a:t>全てを共通のモデルで表現できればうれしい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→待ち行列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待ち行列チュートリアル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2016/6/18</a:t>
            </a:r>
            <a:endParaRPr lang="ja-JP" altLang="en-US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1AD-4F2C-428E-A84C-EB9916FA2C40}" type="slidenum">
              <a:rPr lang="ja-JP" altLang="en-US" smtClean="0"/>
              <a:pPr/>
              <a:t>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334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雲 23"/>
          <p:cNvSpPr/>
          <p:nvPr/>
        </p:nvSpPr>
        <p:spPr>
          <a:xfrm>
            <a:off x="126993" y="1935696"/>
            <a:ext cx="2537061" cy="1744575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待ち行列モデル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949330" y="3768597"/>
            <a:ext cx="761119" cy="8668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710449" y="3768597"/>
            <a:ext cx="761119" cy="8668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471568" y="3768597"/>
            <a:ext cx="761119" cy="8668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232687" y="3768597"/>
            <a:ext cx="761119" cy="8668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6654503" y="2156505"/>
            <a:ext cx="1025396" cy="104653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6654503" y="3286731"/>
            <a:ext cx="1025396" cy="104653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6654503" y="5348096"/>
            <a:ext cx="1025396" cy="104653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315" y="3809999"/>
            <a:ext cx="715460" cy="805793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944" y="3799115"/>
            <a:ext cx="560580" cy="805793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923" y="2271904"/>
            <a:ext cx="500556" cy="775274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401" y="3810000"/>
            <a:ext cx="441801" cy="805793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218" y="3365700"/>
            <a:ext cx="665966" cy="805793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899" y="5468468"/>
            <a:ext cx="560580" cy="805793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24" y="2203181"/>
            <a:ext cx="565944" cy="604803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301" y="2203181"/>
            <a:ext cx="653899" cy="393704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648" y="2696647"/>
            <a:ext cx="329440" cy="600860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200" y="2446086"/>
            <a:ext cx="418011" cy="600860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735" y="2527787"/>
            <a:ext cx="379808" cy="588257"/>
          </a:xfrm>
          <a:prstGeom prst="rect">
            <a:avLst/>
          </a:prstGeom>
        </p:spPr>
      </p:pic>
      <p:sp>
        <p:nvSpPr>
          <p:cNvPr id="25" name="曲折矢印 24"/>
          <p:cNvSpPr/>
          <p:nvPr/>
        </p:nvSpPr>
        <p:spPr>
          <a:xfrm flipV="1">
            <a:off x="1277196" y="3661997"/>
            <a:ext cx="631828" cy="68576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65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27" name="カギ線コネクタ 26"/>
          <p:cNvCxnSpPr>
            <a:stCxn id="7" idx="3"/>
            <a:endCxn id="8" idx="2"/>
          </p:cNvCxnSpPr>
          <p:nvPr/>
        </p:nvCxnSpPr>
        <p:spPr>
          <a:xfrm flipV="1">
            <a:off x="5993806" y="2679774"/>
            <a:ext cx="660697" cy="1522238"/>
          </a:xfrm>
          <a:prstGeom prst="bentConnector3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カギ線コネクタ 27"/>
          <p:cNvCxnSpPr>
            <a:stCxn id="7" idx="3"/>
            <a:endCxn id="9" idx="2"/>
          </p:cNvCxnSpPr>
          <p:nvPr/>
        </p:nvCxnSpPr>
        <p:spPr>
          <a:xfrm flipV="1">
            <a:off x="5993806" y="3810000"/>
            <a:ext cx="660697" cy="392012"/>
          </a:xfrm>
          <a:prstGeom prst="bentConnector3">
            <a:avLst>
              <a:gd name="adj1" fmla="val 50000"/>
            </a:avLst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カギ線コネクタ 30"/>
          <p:cNvCxnSpPr>
            <a:stCxn id="7" idx="3"/>
            <a:endCxn id="10" idx="2"/>
          </p:cNvCxnSpPr>
          <p:nvPr/>
        </p:nvCxnSpPr>
        <p:spPr>
          <a:xfrm>
            <a:off x="5993806" y="4202012"/>
            <a:ext cx="660697" cy="1669353"/>
          </a:xfrm>
          <a:prstGeom prst="bentConnector3">
            <a:avLst>
              <a:gd name="adj1" fmla="val 50000"/>
            </a:avLst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>
            <a:stCxn id="8" idx="6"/>
          </p:cNvCxnSpPr>
          <p:nvPr/>
        </p:nvCxnSpPr>
        <p:spPr>
          <a:xfrm>
            <a:off x="7679899" y="2679774"/>
            <a:ext cx="618413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 flipV="1">
            <a:off x="7679899" y="3809999"/>
            <a:ext cx="660697" cy="4094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>
            <a:stCxn id="10" idx="6"/>
          </p:cNvCxnSpPr>
          <p:nvPr/>
        </p:nvCxnSpPr>
        <p:spPr>
          <a:xfrm flipV="1">
            <a:off x="7679899" y="5871364"/>
            <a:ext cx="660697" cy="1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7168899" y="4503289"/>
            <a:ext cx="0" cy="724120"/>
          </a:xfrm>
          <a:prstGeom prst="line">
            <a:avLst/>
          </a:prstGeom>
          <a:ln w="1270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888191" y="433326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到着過程</a:t>
            </a:r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518425" y="4702601"/>
            <a:ext cx="1837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待ち室（バッファ）</a:t>
            </a:r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7342559" y="4411500"/>
            <a:ext cx="10983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窓口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（サーバ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待ち行列チュートリアル</a:t>
            </a:r>
            <a:endParaRPr kumimoji="1" lang="ja-JP" altLang="en-US"/>
          </a:p>
        </p:txBody>
      </p:sp>
      <p:sp>
        <p:nvSpPr>
          <p:cNvPr id="26" name="日付プレースホルダー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2016/6/18</a:t>
            </a:r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1AD-4F2C-428E-A84C-EB9916FA2C40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02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雲 23"/>
          <p:cNvSpPr/>
          <p:nvPr/>
        </p:nvSpPr>
        <p:spPr>
          <a:xfrm>
            <a:off x="126993" y="1935696"/>
            <a:ext cx="2537061" cy="1744575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待ち行列モデル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949330" y="3768597"/>
            <a:ext cx="761119" cy="8668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710449" y="3768597"/>
            <a:ext cx="761119" cy="8668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471568" y="3768597"/>
            <a:ext cx="761119" cy="8668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232687" y="3768597"/>
            <a:ext cx="761119" cy="8668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6654503" y="2156505"/>
            <a:ext cx="1025396" cy="104653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6654503" y="3286731"/>
            <a:ext cx="1025396" cy="104653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6654503" y="5348096"/>
            <a:ext cx="1025396" cy="104653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315" y="3809999"/>
            <a:ext cx="715460" cy="805793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944" y="3799115"/>
            <a:ext cx="560580" cy="805793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923" y="2271904"/>
            <a:ext cx="500556" cy="775274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401" y="3810000"/>
            <a:ext cx="441801" cy="805793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218" y="3365700"/>
            <a:ext cx="665966" cy="805793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899" y="5468468"/>
            <a:ext cx="560580" cy="805793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24" y="2203181"/>
            <a:ext cx="565944" cy="604803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301" y="2203181"/>
            <a:ext cx="653899" cy="393704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648" y="2696647"/>
            <a:ext cx="329440" cy="600860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200" y="2446086"/>
            <a:ext cx="418011" cy="600860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735" y="2527787"/>
            <a:ext cx="379808" cy="588257"/>
          </a:xfrm>
          <a:prstGeom prst="rect">
            <a:avLst/>
          </a:prstGeom>
        </p:spPr>
      </p:pic>
      <p:sp>
        <p:nvSpPr>
          <p:cNvPr id="25" name="曲折矢印 24"/>
          <p:cNvSpPr/>
          <p:nvPr/>
        </p:nvSpPr>
        <p:spPr>
          <a:xfrm flipV="1">
            <a:off x="1277196" y="3661997"/>
            <a:ext cx="631828" cy="68576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65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27" name="カギ線コネクタ 26"/>
          <p:cNvCxnSpPr>
            <a:stCxn id="7" idx="3"/>
            <a:endCxn id="8" idx="2"/>
          </p:cNvCxnSpPr>
          <p:nvPr/>
        </p:nvCxnSpPr>
        <p:spPr>
          <a:xfrm flipV="1">
            <a:off x="5993806" y="2679774"/>
            <a:ext cx="660697" cy="1522238"/>
          </a:xfrm>
          <a:prstGeom prst="bentConnector3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カギ線コネクタ 27"/>
          <p:cNvCxnSpPr>
            <a:stCxn id="7" idx="3"/>
            <a:endCxn id="9" idx="2"/>
          </p:cNvCxnSpPr>
          <p:nvPr/>
        </p:nvCxnSpPr>
        <p:spPr>
          <a:xfrm flipV="1">
            <a:off x="5993806" y="3810000"/>
            <a:ext cx="660697" cy="392012"/>
          </a:xfrm>
          <a:prstGeom prst="bentConnector3">
            <a:avLst>
              <a:gd name="adj1" fmla="val 50000"/>
            </a:avLst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カギ線コネクタ 30"/>
          <p:cNvCxnSpPr>
            <a:stCxn id="7" idx="3"/>
            <a:endCxn id="10" idx="2"/>
          </p:cNvCxnSpPr>
          <p:nvPr/>
        </p:nvCxnSpPr>
        <p:spPr>
          <a:xfrm>
            <a:off x="5993806" y="4202012"/>
            <a:ext cx="660697" cy="1669353"/>
          </a:xfrm>
          <a:prstGeom prst="bentConnector3">
            <a:avLst>
              <a:gd name="adj1" fmla="val 50000"/>
            </a:avLst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>
            <a:stCxn id="8" idx="6"/>
          </p:cNvCxnSpPr>
          <p:nvPr/>
        </p:nvCxnSpPr>
        <p:spPr>
          <a:xfrm>
            <a:off x="7679899" y="2679774"/>
            <a:ext cx="618413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 flipV="1">
            <a:off x="7679899" y="3809999"/>
            <a:ext cx="660697" cy="4094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>
            <a:stCxn id="10" idx="6"/>
          </p:cNvCxnSpPr>
          <p:nvPr/>
        </p:nvCxnSpPr>
        <p:spPr>
          <a:xfrm flipV="1">
            <a:off x="7679899" y="5871364"/>
            <a:ext cx="660697" cy="1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7168899" y="4503289"/>
            <a:ext cx="0" cy="724120"/>
          </a:xfrm>
          <a:prstGeom prst="line">
            <a:avLst/>
          </a:prstGeom>
          <a:ln w="1270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888191" y="433326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到着過程</a:t>
            </a:r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518425" y="4702601"/>
            <a:ext cx="1837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待ち室（バッファ）</a:t>
            </a:r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7342559" y="4411500"/>
            <a:ext cx="10983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窓口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（サーバ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角丸四角形吹き出し 2"/>
              <p:cNvSpPr/>
              <p:nvPr/>
            </p:nvSpPr>
            <p:spPr>
              <a:xfrm>
                <a:off x="3704360" y="2681313"/>
                <a:ext cx="4867991" cy="3592948"/>
              </a:xfrm>
              <a:prstGeom prst="wedgeRoundRectCallout">
                <a:avLst>
                  <a:gd name="adj1" fmla="val -83591"/>
                  <a:gd name="adj2" fmla="val 6487"/>
                  <a:gd name="adj3" fmla="val 16667"/>
                </a:avLst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285750" indent="-285750">
                  <a:buFont typeface="Wingdings" panose="05000000000000000000" pitchFamily="2" charset="2"/>
                  <a:buChar char="l"/>
                </a:pPr>
                <a:r>
                  <a:rPr lang="ja-JP" altLang="en-US" dirty="0" smtClean="0"/>
                  <a:t>客：人でも車でもパケットでもよい</a:t>
                </a:r>
                <a:endParaRPr lang="en-US" altLang="ja-JP" dirty="0" smtClean="0"/>
              </a:p>
              <a:p>
                <a:pPr marL="285750" indent="-285750">
                  <a:buFont typeface="Wingdings" panose="05000000000000000000" pitchFamily="2" charset="2"/>
                  <a:buChar char="l"/>
                </a:pPr>
                <a:r>
                  <a:rPr lang="ja-JP" altLang="en-US" dirty="0" smtClean="0"/>
                  <a:t>到着間隔分布</a:t>
                </a:r>
                <a:endParaRPr lang="en-US" altLang="ja-JP" dirty="0" smtClean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ja-JP" altLang="en-US" dirty="0" smtClean="0"/>
                  <a:t>客が</a:t>
                </a:r>
                <a:r>
                  <a:rPr kumimoji="1" lang="ja-JP" altLang="en-US" dirty="0" smtClean="0"/>
                  <a:t>どのような間隔で到着するか</a:t>
                </a:r>
                <a:endParaRPr kumimoji="1" lang="en-US" altLang="ja-JP" dirty="0" smtClean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ja-JP" altLang="en-US" dirty="0"/>
                  <a:t>多</a:t>
                </a:r>
                <a:r>
                  <a:rPr lang="ja-JP" altLang="en-US" dirty="0" smtClean="0"/>
                  <a:t>くの場合</a:t>
                </a:r>
                <a:r>
                  <a:rPr lang="ja-JP" altLang="en-US" dirty="0"/>
                  <a:t>は</a:t>
                </a:r>
                <a:r>
                  <a:rPr lang="ja-JP" altLang="en-US" dirty="0" smtClean="0"/>
                  <a:t>ランダム</a:t>
                </a:r>
                <a:endParaRPr lang="en-US" altLang="ja-JP" dirty="0" smtClean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ja-JP" altLang="en-US" dirty="0" smtClean="0"/>
                  <a:t>平均到着間隔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endParaRPr kumimoji="1" lang="en-US" altLang="ja-JP" dirty="0" smtClean="0"/>
              </a:p>
              <a:p>
                <a:pPr marL="285750" indent="-285750">
                  <a:buFont typeface="Wingdings" panose="05000000000000000000" pitchFamily="2" charset="2"/>
                  <a:buChar char="l"/>
                </a:pPr>
                <a:r>
                  <a:rPr lang="ja-JP" altLang="en-US" dirty="0"/>
                  <a:t>同時</a:t>
                </a:r>
                <a:r>
                  <a:rPr lang="ja-JP" altLang="en-US" dirty="0" smtClean="0"/>
                  <a:t>に来る</a:t>
                </a:r>
                <a:r>
                  <a:rPr lang="ja-JP" altLang="en-US" dirty="0"/>
                  <a:t>客</a:t>
                </a:r>
                <a:r>
                  <a:rPr lang="ja-JP" altLang="en-US" dirty="0" smtClean="0"/>
                  <a:t>の人数</a:t>
                </a:r>
                <a:endParaRPr lang="en-US" altLang="ja-JP" dirty="0" smtClean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kumimoji="1" lang="ja-JP" altLang="en-US" dirty="0" smtClean="0"/>
                  <a:t>単独</a:t>
                </a:r>
                <a:endParaRPr kumimoji="1" lang="en-US" altLang="ja-JP" dirty="0" smtClean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kumimoji="1" lang="ja-JP" altLang="en-US" dirty="0" smtClean="0"/>
                  <a:t>集団（バルク、バッチ）</a:t>
                </a:r>
                <a:endParaRPr kumimoji="1" lang="en-US" altLang="ja-JP" dirty="0" smtClean="0"/>
              </a:p>
              <a:p>
                <a:pPr marL="285750" indent="-285750">
                  <a:buFont typeface="Wingdings" panose="05000000000000000000" pitchFamily="2" charset="2"/>
                  <a:buChar char="l"/>
                </a:pPr>
                <a:r>
                  <a:rPr lang="ja-JP" altLang="en-US" dirty="0" smtClean="0"/>
                  <a:t>状態依存性</a:t>
                </a:r>
                <a:endParaRPr lang="en-US" altLang="ja-JP" dirty="0" smtClean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kumimoji="1" lang="ja-JP" altLang="en-US" dirty="0" smtClean="0"/>
                  <a:t>到着が混み具合に影響されるか</a:t>
                </a:r>
                <a:endParaRPr kumimoji="1" lang="en-US" altLang="ja-JP" dirty="0" smtClean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ja-JP" altLang="en-US" dirty="0" smtClean="0"/>
                  <a:t>有限呼源（潜在的な客数が有限）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" name="角丸四角形吹き出し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4360" y="2681313"/>
                <a:ext cx="4867991" cy="3592948"/>
              </a:xfrm>
              <a:prstGeom prst="wedgeRoundRectCallout">
                <a:avLst>
                  <a:gd name="adj1" fmla="val -83591"/>
                  <a:gd name="adj2" fmla="val 6487"/>
                  <a:gd name="adj3" fmla="val 16667"/>
                </a:avLst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フッター プレースホルダー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待ち行列チュートリアル</a:t>
            </a:r>
            <a:endParaRPr kumimoji="1" lang="ja-JP" altLang="en-US"/>
          </a:p>
        </p:txBody>
      </p:sp>
      <p:sp>
        <p:nvSpPr>
          <p:cNvPr id="29" name="日付プレースホルダー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2016/6/18</a:t>
            </a:r>
            <a:endParaRPr kumimoji="1" lang="ja-JP" altLang="en-US"/>
          </a:p>
        </p:txBody>
      </p:sp>
      <p:sp>
        <p:nvSpPr>
          <p:cNvPr id="30" name="スライド番号プレースホルダー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1AD-4F2C-428E-A84C-EB9916FA2C40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21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雲 23"/>
          <p:cNvSpPr/>
          <p:nvPr/>
        </p:nvSpPr>
        <p:spPr>
          <a:xfrm>
            <a:off x="126993" y="1935696"/>
            <a:ext cx="2537061" cy="1744575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待ち行列モデル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949330" y="3768597"/>
            <a:ext cx="761119" cy="8668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710449" y="3768597"/>
            <a:ext cx="761119" cy="8668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471568" y="3768597"/>
            <a:ext cx="761119" cy="8668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232687" y="3768597"/>
            <a:ext cx="761119" cy="8668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6654503" y="2156505"/>
            <a:ext cx="1025396" cy="104653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6654503" y="3286731"/>
            <a:ext cx="1025396" cy="104653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6654503" y="5348096"/>
            <a:ext cx="1025396" cy="104653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315" y="3809999"/>
            <a:ext cx="715460" cy="805793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944" y="3799115"/>
            <a:ext cx="560580" cy="805793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923" y="2271904"/>
            <a:ext cx="500556" cy="775274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401" y="3810000"/>
            <a:ext cx="441801" cy="805793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218" y="3365700"/>
            <a:ext cx="665966" cy="805793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899" y="5468468"/>
            <a:ext cx="560580" cy="805793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24" y="2203181"/>
            <a:ext cx="565944" cy="604803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301" y="2203181"/>
            <a:ext cx="653899" cy="393704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648" y="2696647"/>
            <a:ext cx="329440" cy="600860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200" y="2446086"/>
            <a:ext cx="418011" cy="600860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735" y="2527787"/>
            <a:ext cx="379808" cy="588257"/>
          </a:xfrm>
          <a:prstGeom prst="rect">
            <a:avLst/>
          </a:prstGeom>
        </p:spPr>
      </p:pic>
      <p:sp>
        <p:nvSpPr>
          <p:cNvPr id="25" name="曲折矢印 24"/>
          <p:cNvSpPr/>
          <p:nvPr/>
        </p:nvSpPr>
        <p:spPr>
          <a:xfrm flipV="1">
            <a:off x="1277196" y="3661997"/>
            <a:ext cx="631828" cy="68576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65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27" name="カギ線コネクタ 26"/>
          <p:cNvCxnSpPr>
            <a:stCxn id="7" idx="3"/>
            <a:endCxn id="8" idx="2"/>
          </p:cNvCxnSpPr>
          <p:nvPr/>
        </p:nvCxnSpPr>
        <p:spPr>
          <a:xfrm flipV="1">
            <a:off x="5993806" y="2679774"/>
            <a:ext cx="660697" cy="1522238"/>
          </a:xfrm>
          <a:prstGeom prst="bentConnector3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カギ線コネクタ 27"/>
          <p:cNvCxnSpPr>
            <a:stCxn id="7" idx="3"/>
            <a:endCxn id="9" idx="2"/>
          </p:cNvCxnSpPr>
          <p:nvPr/>
        </p:nvCxnSpPr>
        <p:spPr>
          <a:xfrm flipV="1">
            <a:off x="5993806" y="3810000"/>
            <a:ext cx="660697" cy="392012"/>
          </a:xfrm>
          <a:prstGeom prst="bentConnector3">
            <a:avLst>
              <a:gd name="adj1" fmla="val 50000"/>
            </a:avLst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カギ線コネクタ 30"/>
          <p:cNvCxnSpPr>
            <a:stCxn id="7" idx="3"/>
            <a:endCxn id="10" idx="2"/>
          </p:cNvCxnSpPr>
          <p:nvPr/>
        </p:nvCxnSpPr>
        <p:spPr>
          <a:xfrm>
            <a:off x="5993806" y="4202012"/>
            <a:ext cx="660697" cy="1669353"/>
          </a:xfrm>
          <a:prstGeom prst="bentConnector3">
            <a:avLst>
              <a:gd name="adj1" fmla="val 50000"/>
            </a:avLst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>
            <a:stCxn id="8" idx="6"/>
          </p:cNvCxnSpPr>
          <p:nvPr/>
        </p:nvCxnSpPr>
        <p:spPr>
          <a:xfrm>
            <a:off x="7679899" y="2679774"/>
            <a:ext cx="618413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 flipV="1">
            <a:off x="7679899" y="3809999"/>
            <a:ext cx="660697" cy="4094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>
            <a:stCxn id="10" idx="6"/>
          </p:cNvCxnSpPr>
          <p:nvPr/>
        </p:nvCxnSpPr>
        <p:spPr>
          <a:xfrm flipV="1">
            <a:off x="7679899" y="5871364"/>
            <a:ext cx="660697" cy="1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7168899" y="4503289"/>
            <a:ext cx="0" cy="724120"/>
          </a:xfrm>
          <a:prstGeom prst="line">
            <a:avLst/>
          </a:prstGeom>
          <a:ln w="1270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888191" y="433326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到着過程</a:t>
            </a:r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518425" y="4702601"/>
            <a:ext cx="1837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待ち室（バッファ）</a:t>
            </a:r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7342559" y="4411500"/>
            <a:ext cx="10983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窓口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（サーバ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角丸四角形吹き出し 2"/>
          <p:cNvSpPr/>
          <p:nvPr/>
        </p:nvSpPr>
        <p:spPr>
          <a:xfrm>
            <a:off x="732334" y="1605245"/>
            <a:ext cx="5276151" cy="1473116"/>
          </a:xfrm>
          <a:prstGeom prst="wedgeRoundRectCallout">
            <a:avLst>
              <a:gd name="adj1" fmla="val 33791"/>
              <a:gd name="adj2" fmla="val 90167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バッファサイズ</a:t>
            </a:r>
            <a:endParaRPr kumimoji="1" lang="en-US" altLang="ja-JP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en-US" dirty="0"/>
              <a:t>現実</a:t>
            </a:r>
            <a:r>
              <a:rPr lang="ja-JP" altLang="en-US" dirty="0" smtClean="0"/>
              <a:t>には有限</a:t>
            </a:r>
            <a:endParaRPr lang="en-US" altLang="ja-JP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1" lang="ja-JP" altLang="en-US" dirty="0"/>
              <a:t>制限</a:t>
            </a:r>
            <a:r>
              <a:rPr kumimoji="1" lang="ja-JP" altLang="en-US" dirty="0" smtClean="0"/>
              <a:t>を設けない（無限と考える）ことも多い</a:t>
            </a:r>
            <a:endParaRPr kumimoji="1" lang="en-US" altLang="ja-JP" dirty="0" smtClean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サービス規律</a:t>
            </a:r>
            <a:endParaRPr kumimoji="1" lang="en-US" altLang="ja-JP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en-US" dirty="0" smtClean="0"/>
              <a:t>待ち客をどのような順序で窓口に入れるか</a:t>
            </a:r>
            <a:endParaRPr lang="en-US" altLang="ja-JP" dirty="0" smtClean="0"/>
          </a:p>
        </p:txBody>
      </p:sp>
      <p:sp>
        <p:nvSpPr>
          <p:cNvPr id="26" name="フッター プレースホルダー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待ち行列チュートリアル</a:t>
            </a:r>
            <a:endParaRPr kumimoji="1" lang="ja-JP" altLang="en-US"/>
          </a:p>
        </p:txBody>
      </p:sp>
      <p:sp>
        <p:nvSpPr>
          <p:cNvPr id="29" name="日付プレースホルダー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2016/6/18</a:t>
            </a:r>
            <a:endParaRPr kumimoji="1" lang="ja-JP" altLang="en-US"/>
          </a:p>
        </p:txBody>
      </p:sp>
      <p:sp>
        <p:nvSpPr>
          <p:cNvPr id="30" name="スライド番号プレースホルダー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1AD-4F2C-428E-A84C-EB9916FA2C40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68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雲 23"/>
          <p:cNvSpPr/>
          <p:nvPr/>
        </p:nvSpPr>
        <p:spPr>
          <a:xfrm>
            <a:off x="126993" y="1935696"/>
            <a:ext cx="2537061" cy="1744575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待ち行列モデル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949330" y="3768597"/>
            <a:ext cx="761119" cy="8668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710449" y="3768597"/>
            <a:ext cx="761119" cy="8668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471568" y="3768597"/>
            <a:ext cx="761119" cy="8668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232687" y="3768597"/>
            <a:ext cx="761119" cy="8668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6654503" y="2156505"/>
            <a:ext cx="1025396" cy="104653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6654503" y="3286731"/>
            <a:ext cx="1025396" cy="104653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6654503" y="5348096"/>
            <a:ext cx="1025396" cy="104653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315" y="3809999"/>
            <a:ext cx="715460" cy="805793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944" y="3799115"/>
            <a:ext cx="560580" cy="805793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923" y="2271904"/>
            <a:ext cx="500556" cy="775274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401" y="3810000"/>
            <a:ext cx="441801" cy="805793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218" y="3365700"/>
            <a:ext cx="665966" cy="805793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899" y="5468468"/>
            <a:ext cx="560580" cy="805793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24" y="2203181"/>
            <a:ext cx="565944" cy="604803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301" y="2203181"/>
            <a:ext cx="653899" cy="393704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648" y="2696647"/>
            <a:ext cx="329440" cy="600860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200" y="2446086"/>
            <a:ext cx="418011" cy="600860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735" y="2527787"/>
            <a:ext cx="379808" cy="588257"/>
          </a:xfrm>
          <a:prstGeom prst="rect">
            <a:avLst/>
          </a:prstGeom>
        </p:spPr>
      </p:pic>
      <p:sp>
        <p:nvSpPr>
          <p:cNvPr id="25" name="曲折矢印 24"/>
          <p:cNvSpPr/>
          <p:nvPr/>
        </p:nvSpPr>
        <p:spPr>
          <a:xfrm flipV="1">
            <a:off x="1277196" y="3661997"/>
            <a:ext cx="631828" cy="68576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65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27" name="カギ線コネクタ 26"/>
          <p:cNvCxnSpPr>
            <a:stCxn id="7" idx="3"/>
            <a:endCxn id="8" idx="2"/>
          </p:cNvCxnSpPr>
          <p:nvPr/>
        </p:nvCxnSpPr>
        <p:spPr>
          <a:xfrm flipV="1">
            <a:off x="5993806" y="2679774"/>
            <a:ext cx="660697" cy="1522238"/>
          </a:xfrm>
          <a:prstGeom prst="bentConnector3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カギ線コネクタ 27"/>
          <p:cNvCxnSpPr>
            <a:stCxn id="7" idx="3"/>
            <a:endCxn id="9" idx="2"/>
          </p:cNvCxnSpPr>
          <p:nvPr/>
        </p:nvCxnSpPr>
        <p:spPr>
          <a:xfrm flipV="1">
            <a:off x="5993806" y="3810000"/>
            <a:ext cx="660697" cy="392012"/>
          </a:xfrm>
          <a:prstGeom prst="bentConnector3">
            <a:avLst>
              <a:gd name="adj1" fmla="val 50000"/>
            </a:avLst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カギ線コネクタ 30"/>
          <p:cNvCxnSpPr>
            <a:stCxn id="7" idx="3"/>
            <a:endCxn id="10" idx="2"/>
          </p:cNvCxnSpPr>
          <p:nvPr/>
        </p:nvCxnSpPr>
        <p:spPr>
          <a:xfrm>
            <a:off x="5993806" y="4202012"/>
            <a:ext cx="660697" cy="1669353"/>
          </a:xfrm>
          <a:prstGeom prst="bentConnector3">
            <a:avLst>
              <a:gd name="adj1" fmla="val 50000"/>
            </a:avLst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>
            <a:stCxn id="8" idx="6"/>
          </p:cNvCxnSpPr>
          <p:nvPr/>
        </p:nvCxnSpPr>
        <p:spPr>
          <a:xfrm>
            <a:off x="7679899" y="2679774"/>
            <a:ext cx="618413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 flipV="1">
            <a:off x="7679899" y="3809999"/>
            <a:ext cx="660697" cy="4094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>
            <a:stCxn id="10" idx="6"/>
          </p:cNvCxnSpPr>
          <p:nvPr/>
        </p:nvCxnSpPr>
        <p:spPr>
          <a:xfrm flipV="1">
            <a:off x="7679899" y="5871364"/>
            <a:ext cx="660697" cy="1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7168899" y="4503289"/>
            <a:ext cx="0" cy="724120"/>
          </a:xfrm>
          <a:prstGeom prst="line">
            <a:avLst/>
          </a:prstGeom>
          <a:ln w="1270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888191" y="433326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到着過程</a:t>
            </a:r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518425" y="4702601"/>
            <a:ext cx="1837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待ち室（バッファ）</a:t>
            </a:r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7342559" y="4411500"/>
            <a:ext cx="10983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窓口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（サーバ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角丸四角形吹き出し 2"/>
              <p:cNvSpPr/>
              <p:nvPr/>
            </p:nvSpPr>
            <p:spPr>
              <a:xfrm>
                <a:off x="182783" y="2696647"/>
                <a:ext cx="5224962" cy="3521916"/>
              </a:xfrm>
              <a:prstGeom prst="wedgeRoundRectCallout">
                <a:avLst>
                  <a:gd name="adj1" fmla="val 77329"/>
                  <a:gd name="adj2" fmla="val -2905"/>
                  <a:gd name="adj3" fmla="val 16667"/>
                </a:avLst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285750" indent="-285750">
                  <a:buFont typeface="Wingdings" panose="05000000000000000000" pitchFamily="2" charset="2"/>
                  <a:buChar char="l"/>
                </a:pPr>
                <a:r>
                  <a:rPr kumimoji="1" lang="ja-JP" altLang="en-US" dirty="0" smtClean="0"/>
                  <a:t>窓口：レジでも</a:t>
                </a:r>
                <a:r>
                  <a:rPr lang="ja-JP" altLang="en-US" dirty="0" smtClean="0"/>
                  <a:t>工作機械でも</a:t>
                </a:r>
                <a:r>
                  <a:rPr lang="en-US" altLang="ja-JP" dirty="0" smtClean="0"/>
                  <a:t>CPU</a:t>
                </a:r>
                <a:r>
                  <a:rPr lang="ja-JP" altLang="en-US" dirty="0" smtClean="0"/>
                  <a:t>でもよい</a:t>
                </a:r>
                <a:endParaRPr kumimoji="1" lang="en-US" altLang="ja-JP" dirty="0" smtClean="0"/>
              </a:p>
              <a:p>
                <a:pPr marL="285750" indent="-285750">
                  <a:buFont typeface="Wingdings" panose="05000000000000000000" pitchFamily="2" charset="2"/>
                  <a:buChar char="l"/>
                </a:pPr>
                <a:r>
                  <a:rPr kumimoji="1" lang="ja-JP" altLang="en-US" dirty="0" smtClean="0"/>
                  <a:t>窓口数</a:t>
                </a:r>
                <a:endParaRPr kumimoji="1" lang="en-US" altLang="ja-JP" dirty="0" smtClean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kumimoji="1" lang="en-US" altLang="ja-JP" dirty="0" smtClean="0"/>
                  <a:t>1, </a:t>
                </a:r>
                <a:r>
                  <a:rPr kumimoji="1" lang="ja-JP" altLang="en-US" dirty="0" smtClean="0"/>
                  <a:t>複数（有限）</a:t>
                </a:r>
                <a:r>
                  <a:rPr kumimoji="1" lang="en-US" altLang="ja-JP" dirty="0" smtClean="0"/>
                  <a:t>, </a:t>
                </a:r>
                <a:r>
                  <a:rPr kumimoji="1" lang="ja-JP" altLang="en-US" dirty="0" smtClean="0"/>
                  <a:t>無限</a:t>
                </a:r>
                <a:endParaRPr kumimoji="1" lang="en-US" altLang="ja-JP" dirty="0" smtClean="0"/>
              </a:p>
              <a:p>
                <a:pPr marL="285750" indent="-285750">
                  <a:buFont typeface="Wingdings" panose="05000000000000000000" pitchFamily="2" charset="2"/>
                  <a:buChar char="l"/>
                </a:pPr>
                <a:r>
                  <a:rPr lang="ja-JP" altLang="en-US" dirty="0"/>
                  <a:t>窓口</a:t>
                </a:r>
                <a:r>
                  <a:rPr lang="ja-JP" altLang="en-US" dirty="0" smtClean="0"/>
                  <a:t>でのサービス時間分布</a:t>
                </a:r>
                <a:endParaRPr lang="en-US" altLang="ja-JP" dirty="0" smtClean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ja-JP" altLang="en-US" dirty="0"/>
                  <a:t>多</a:t>
                </a:r>
                <a:r>
                  <a:rPr lang="ja-JP" altLang="en-US" dirty="0" smtClean="0"/>
                  <a:t>くの</a:t>
                </a:r>
                <a:r>
                  <a:rPr lang="ja-JP" altLang="en-US" dirty="0"/>
                  <a:t>場合</a:t>
                </a:r>
                <a:r>
                  <a:rPr lang="ja-JP" altLang="en-US" dirty="0" smtClean="0"/>
                  <a:t>はランダム</a:t>
                </a:r>
                <a:endParaRPr lang="en-US" altLang="ja-JP" dirty="0" smtClean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ja-JP" altLang="en-US" dirty="0" smtClean="0"/>
                  <a:t>平均サービス時間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altLang="ja-JP" dirty="0" smtClean="0"/>
              </a:p>
              <a:p>
                <a:pPr marL="285750" indent="-285750">
                  <a:buFont typeface="Wingdings" panose="05000000000000000000" pitchFamily="2" charset="2"/>
                  <a:buChar char="l"/>
                </a:pPr>
                <a:r>
                  <a:rPr lang="ja-JP" altLang="en-US" dirty="0"/>
                  <a:t>同時</a:t>
                </a:r>
                <a:r>
                  <a:rPr lang="ja-JP" altLang="en-US" dirty="0" smtClean="0"/>
                  <a:t>に</a:t>
                </a:r>
                <a:r>
                  <a:rPr lang="ja-JP" altLang="en-US" dirty="0"/>
                  <a:t>処理</a:t>
                </a:r>
                <a:r>
                  <a:rPr lang="ja-JP" altLang="en-US" dirty="0" smtClean="0"/>
                  <a:t>する客の数</a:t>
                </a:r>
                <a:endParaRPr lang="en-US" altLang="ja-JP" dirty="0" smtClean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ja-JP" altLang="en-US" dirty="0"/>
                  <a:t>単独</a:t>
                </a:r>
                <a:r>
                  <a:rPr lang="ja-JP" altLang="en-US" dirty="0" smtClean="0"/>
                  <a:t>か、集団（バルク、バッチ）か</a:t>
                </a:r>
                <a:endParaRPr lang="en-US" altLang="ja-JP" dirty="0" smtClean="0"/>
              </a:p>
              <a:p>
                <a:pPr marL="285750" indent="-285750">
                  <a:buFont typeface="Wingdings" panose="05000000000000000000" pitchFamily="2" charset="2"/>
                  <a:buChar char="l"/>
                </a:pPr>
                <a:r>
                  <a:rPr lang="ja-JP" altLang="en-US" dirty="0" smtClean="0"/>
                  <a:t>状態依存性</a:t>
                </a:r>
                <a:endParaRPr lang="en-US" altLang="ja-JP" dirty="0" smtClean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ja-JP" altLang="en-US" dirty="0" smtClean="0"/>
                  <a:t>サービス時間が混み具合に影響されるか</a:t>
                </a:r>
                <a:endParaRPr lang="en-US" altLang="ja-JP" dirty="0" smtClean="0"/>
              </a:p>
              <a:p>
                <a:pPr marL="285750" indent="-285750">
                  <a:buFont typeface="Wingdings" panose="05000000000000000000" pitchFamily="2" charset="2"/>
                  <a:buChar char="l"/>
                </a:pPr>
                <a:r>
                  <a:rPr lang="ja-JP" altLang="en-US" dirty="0" smtClean="0"/>
                  <a:t>サービス能力</a:t>
                </a:r>
                <a:endParaRPr lang="en-US" altLang="ja-JP" dirty="0" smtClean="0"/>
              </a:p>
              <a:p>
                <a:pPr marL="742950" lvl="1" indent="-285750">
                  <a:buFont typeface="Wingdings" panose="05000000000000000000" pitchFamily="2" charset="2"/>
                  <a:buChar char="l"/>
                </a:pPr>
                <a:r>
                  <a:rPr lang="ja-JP" altLang="en-US" dirty="0" smtClean="0"/>
                  <a:t>同一か、異なるか</a:t>
                </a:r>
                <a:endParaRPr lang="en-US" altLang="ja-JP" dirty="0" smtClean="0"/>
              </a:p>
            </p:txBody>
          </p:sp>
        </mc:Choice>
        <mc:Fallback>
          <p:sp>
            <p:nvSpPr>
              <p:cNvPr id="3" name="角丸四角形吹き出し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783" y="2696647"/>
                <a:ext cx="5224962" cy="3521916"/>
              </a:xfrm>
              <a:prstGeom prst="wedgeRoundRectCallout">
                <a:avLst>
                  <a:gd name="adj1" fmla="val 77329"/>
                  <a:gd name="adj2" fmla="val -2905"/>
                  <a:gd name="adj3" fmla="val 16667"/>
                </a:avLst>
              </a:prstGeom>
              <a:blipFill rotWithShape="0">
                <a:blip r:embed="rId9"/>
                <a:stretch>
                  <a:fillRect b="-17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フッター プレースホルダー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待ち行列チュートリアル</a:t>
            </a:r>
            <a:endParaRPr kumimoji="1" lang="ja-JP" altLang="en-US"/>
          </a:p>
        </p:txBody>
      </p:sp>
      <p:sp>
        <p:nvSpPr>
          <p:cNvPr id="29" name="日付プレースホルダー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2016/6/18</a:t>
            </a:r>
            <a:endParaRPr kumimoji="1" lang="ja-JP" altLang="en-US"/>
          </a:p>
        </p:txBody>
      </p:sp>
      <p:sp>
        <p:nvSpPr>
          <p:cNvPr id="30" name="スライド番号プレースホルダー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D1AD-4F2C-428E-A84C-EB9916FA2C40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94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</TotalTime>
  <Words>1403</Words>
  <Application>Microsoft Office PowerPoint</Application>
  <PresentationFormat>画面に合わせる (4:3)</PresentationFormat>
  <Paragraphs>360</Paragraphs>
  <Slides>27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4" baseType="lpstr">
      <vt:lpstr>ＭＳ Ｐゴシック</vt:lpstr>
      <vt:lpstr>Arial</vt:lpstr>
      <vt:lpstr>Calibri</vt:lpstr>
      <vt:lpstr>Calibri Light</vt:lpstr>
      <vt:lpstr>Cambria Math</vt:lpstr>
      <vt:lpstr>Wingdings</vt:lpstr>
      <vt:lpstr>Office テーマ</vt:lpstr>
      <vt:lpstr>Webブラウザで見る 待ち行列 シミュレーション</vt:lpstr>
      <vt:lpstr>想定する話の内容</vt:lpstr>
      <vt:lpstr>シミュレーションとは？</vt:lpstr>
      <vt:lpstr>シミュレーションにおける変数</vt:lpstr>
      <vt:lpstr>混雑現象のモデル化</vt:lpstr>
      <vt:lpstr>待ち行列モデル</vt:lpstr>
      <vt:lpstr>待ち行列モデル</vt:lpstr>
      <vt:lpstr>待ち行列モデル</vt:lpstr>
      <vt:lpstr>待ち行列モデル</vt:lpstr>
      <vt:lpstr>離散型シミュレーションとしての待ち行列</vt:lpstr>
      <vt:lpstr>イベントの発生と処理</vt:lpstr>
      <vt:lpstr>待ち行列のシミュレーション</vt:lpstr>
      <vt:lpstr>系内客数の時間変化（窓口1）</vt:lpstr>
      <vt:lpstr>ケンドールの記号</vt:lpstr>
      <vt:lpstr>系内客数分布</vt:lpstr>
      <vt:lpstr>客数に関する評価指標の例</vt:lpstr>
      <vt:lpstr>待ち時間/滞在時間</vt:lpstr>
      <vt:lpstr>リトルの公式（Little’s Law）</vt:lpstr>
      <vt:lpstr>M/M/1のシミュレーション</vt:lpstr>
      <vt:lpstr>（疑似）乱数の作り方</vt:lpstr>
      <vt:lpstr>実行してみる</vt:lpstr>
      <vt:lpstr>JavaScript環境の留意点</vt:lpstr>
      <vt:lpstr>質疑応答あるある</vt:lpstr>
      <vt:lpstr>サンプル数の問題</vt:lpstr>
      <vt:lpstr>本講演のまとめ</vt:lpstr>
      <vt:lpstr>参考文献(1)待ち行列全般</vt:lpstr>
      <vt:lpstr>参考文献(2)シミュレーション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K. FUJIMOTO</dc:creator>
  <cp:lastModifiedBy>K. FUJIMOTO</cp:lastModifiedBy>
  <cp:revision>68</cp:revision>
  <dcterms:created xsi:type="dcterms:W3CDTF">2016-06-15T07:24:51Z</dcterms:created>
  <dcterms:modified xsi:type="dcterms:W3CDTF">2016-06-17T07:23:49Z</dcterms:modified>
</cp:coreProperties>
</file>